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3"/>
  </p:notesMasterIdLst>
  <p:sldIdLst>
    <p:sldId id="256" r:id="rId2"/>
    <p:sldId id="319" r:id="rId3"/>
    <p:sldId id="577" r:id="rId4"/>
    <p:sldId id="578" r:id="rId5"/>
    <p:sldId id="584" r:id="rId6"/>
    <p:sldId id="579" r:id="rId7"/>
    <p:sldId id="582" r:id="rId8"/>
    <p:sldId id="583" r:id="rId9"/>
    <p:sldId id="581" r:id="rId10"/>
    <p:sldId id="595" r:id="rId11"/>
    <p:sldId id="593" r:id="rId12"/>
    <p:sldId id="594" r:id="rId13"/>
    <p:sldId id="580" r:id="rId14"/>
    <p:sldId id="596" r:id="rId15"/>
    <p:sldId id="598" r:id="rId16"/>
    <p:sldId id="599" r:id="rId17"/>
    <p:sldId id="600" r:id="rId18"/>
    <p:sldId id="602" r:id="rId19"/>
    <p:sldId id="603" r:id="rId20"/>
    <p:sldId id="556" r:id="rId21"/>
    <p:sldId id="601" r:id="rId22"/>
  </p:sldIdLst>
  <p:sldSz cx="9906000" cy="6858000" type="A4"/>
  <p:notesSz cx="6858000" cy="9144000"/>
  <p:defaultTextStyle>
    <a:defPPr>
      <a:defRPr lang="en-US"/>
    </a:defPPr>
    <a:lvl1pPr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C6971"/>
    <a:srgbClr val="E2001A"/>
    <a:srgbClr val="C3C1FF"/>
    <a:srgbClr val="FFAF52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31" autoAdjust="0"/>
  </p:normalViewPr>
  <p:slideViewPr>
    <p:cSldViewPr>
      <p:cViewPr varScale="1">
        <p:scale>
          <a:sx n="130" d="100"/>
          <a:sy n="130" d="100"/>
        </p:scale>
        <p:origin x="-592" y="-1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5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3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73882" y="6399330"/>
            <a:ext cx="284163" cy="279400"/>
          </a:xfrm>
        </p:spPr>
        <p:txBody>
          <a:bodyPr/>
          <a:lstStyle>
            <a:lvl1pPr>
              <a:defRPr/>
            </a:lvl1pPr>
          </a:lstStyle>
          <a:p>
            <a:fld id="{A371995E-4ED6-43CD-B6A5-E34F11F9751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0200"/>
            <a:ext cx="8534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13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Arial" charset="0"/>
              </a:rPr>
              <a:t>Click to edit Master text styles</a:t>
            </a:r>
          </a:p>
          <a:p>
            <a:pPr lvl="1"/>
            <a:r>
              <a:rPr lang="de-DE" smtClean="0">
                <a:sym typeface="Arial" charset="0"/>
              </a:rPr>
              <a:t>Second level</a:t>
            </a:r>
          </a:p>
          <a:p>
            <a:pPr lvl="2"/>
            <a:r>
              <a:rPr lang="de-DE" smtClean="0">
                <a:sym typeface="Arial" charset="0"/>
              </a:rPr>
              <a:t>Third level</a:t>
            </a:r>
          </a:p>
          <a:p>
            <a:pPr lvl="3"/>
            <a:r>
              <a:rPr lang="de-DE" smtClean="0">
                <a:sym typeface="Arial" charset="0"/>
              </a:rPr>
              <a:t>Fourth level</a:t>
            </a:r>
          </a:p>
          <a:p>
            <a:pPr lvl="4"/>
            <a:r>
              <a:rPr lang="de-DE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028877" y="6399330"/>
            <a:ext cx="2841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BA97FCF7-B80B-422F-BECD-C37B9F1AEE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67535" y="6399330"/>
            <a:ext cx="2142573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200" smtClean="0">
                <a:solidFill>
                  <a:schemeClr val="tx1"/>
                </a:solidFill>
                <a:cs typeface="Arial" charset="0"/>
              </a:rPr>
              <a:t>Energietechnik, Teil 1, S. Rupp</a:t>
            </a:r>
            <a:endParaRPr lang="de-DE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7366798" y="6399330"/>
            <a:ext cx="1951687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200" smtClean="0">
                <a:solidFill>
                  <a:schemeClr val="tx1"/>
                </a:solidFill>
                <a:cs typeface="Arial" charset="0"/>
              </a:rPr>
              <a:t>5. Semester, </a:t>
            </a:r>
            <a:r>
              <a:rPr lang="de-DE" sz="1200" noProof="0" smtClean="0">
                <a:solidFill>
                  <a:schemeClr val="tx1"/>
                </a:solidFill>
                <a:cs typeface="Arial" charset="0"/>
              </a:rPr>
              <a:t>Elektrotechnik</a:t>
            </a:r>
            <a:endParaRPr lang="de-DE" sz="12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xmlns:p14="http://schemas.microsoft.com/office/powerpoint/2010/main"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06388" indent="-304800" algn="l" rtl="0" fontAlgn="base">
        <a:spcBef>
          <a:spcPts val="700"/>
        </a:spcBef>
        <a:spcAft>
          <a:spcPct val="0"/>
        </a:spcAft>
        <a:buClr>
          <a:srgbClr val="5C6971"/>
        </a:buClr>
        <a:buSzPct val="100000"/>
        <a:buFont typeface="Arial" charset="0"/>
        <a:buChar char="•"/>
        <a:defRPr sz="2400">
          <a:solidFill>
            <a:srgbClr val="5C6971"/>
          </a:solidFill>
          <a:latin typeface="+mn-lt"/>
          <a:ea typeface="+mn-ea"/>
          <a:cs typeface="+mn-cs"/>
          <a:sym typeface="Arial" charset="0"/>
        </a:defRPr>
      </a:lvl1pPr>
      <a:lvl2pPr marL="730250" indent="-284163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30188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509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70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27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884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41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798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812540" y="1808820"/>
            <a:ext cx="8534400" cy="533515"/>
          </a:xfrm>
          <a:ln/>
        </p:spPr>
        <p:txBody>
          <a:bodyPr rIns="132026"/>
          <a:lstStyle/>
          <a:p>
            <a:r>
              <a:rPr lang="de-DE" sz="3200" smtClean="0"/>
              <a:t>Energietechnik </a:t>
            </a:r>
            <a:br>
              <a:rPr lang="de-DE" sz="3200" smtClean="0"/>
            </a:br>
            <a:r>
              <a:rPr lang="de-DE" sz="3200" smtClean="0"/>
              <a:t>Teil 1 – Technik der Netze</a:t>
            </a:r>
            <a:br>
              <a:rPr lang="de-DE" sz="3200" smtClean="0"/>
            </a:br>
            <a:endParaRPr lang="de-DE" sz="3200"/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>
          <a:xfrm>
            <a:off x="902550" y="3023955"/>
            <a:ext cx="8393850" cy="1125125"/>
          </a:xfrm>
          <a:ln/>
        </p:spPr>
        <p:txBody>
          <a:bodyPr rIns="132080"/>
          <a:lstStyle/>
          <a:p>
            <a:pPr marL="0" indent="0">
              <a:buNone/>
            </a:pPr>
            <a:r>
              <a:rPr lang="de-DE" smtClean="0"/>
              <a:t>Stephan Rupp</a:t>
            </a:r>
            <a:endParaRPr lang="de-DE"/>
          </a:p>
        </p:txBody>
      </p:sp>
      <p:pic>
        <p:nvPicPr>
          <p:cNvPr id="307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906000" cy="15537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0" y="5434013"/>
            <a:ext cx="9918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67367" bIns="38100"/>
          <a:lstStyle/>
          <a:p>
            <a:pPr algn="ctr">
              <a:spcBef>
                <a:spcPct val="0"/>
              </a:spcBef>
            </a:pPr>
            <a:r>
              <a:rPr lang="de-DE" sz="2000" smtClean="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www.dhbw-stuttgart.de </a:t>
            </a:r>
            <a:endParaRPr lang="de-DE" sz="2000">
              <a:solidFill>
                <a:srgbClr val="FFFFFF"/>
              </a:solidFill>
              <a:latin typeface="Arial Bold" charset="0"/>
              <a:ea typeface="Arial Bold" charset="0"/>
              <a:cs typeface="Arial Bold" charset="0"/>
              <a:sym typeface="Arial Bold" charset="0"/>
            </a:endParaRP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68660"/>
            <a:ext cx="4519613" cy="7191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006" y="1079106"/>
            <a:ext cx="8058944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b="0" smtClean="0"/>
              <a:t>Einsatz erneuerbarer Energien</a:t>
            </a:r>
          </a:p>
        </p:txBody>
      </p:sp>
      <p:sp>
        <p:nvSpPr>
          <p:cNvPr id="5" name="Rechteck 4"/>
          <p:cNvSpPr/>
          <p:nvPr/>
        </p:nvSpPr>
        <p:spPr>
          <a:xfrm>
            <a:off x="6952813" y="5772398"/>
            <a:ext cx="2102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defTabSz="822325"/>
            <a:r>
              <a:rPr lang="de-DE" sz="800" smtClean="0">
                <a:cs typeface="Arial" charset="0"/>
                <a:sym typeface="Arial" charset="0"/>
              </a:rPr>
              <a:t>Quelle: </a:t>
            </a:r>
            <a:r>
              <a:rPr lang="de-DE" sz="800" smtClean="0"/>
              <a:t>Schlussbericht BMU – FKZ, 03MAP146, März 2012</a:t>
            </a:r>
            <a:endParaRPr lang="de-DE" sz="800">
              <a:cs typeface="Arial" charset="0"/>
              <a:sym typeface="Arial" charset="0"/>
            </a:endParaRPr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3062790" y="3113965"/>
            <a:ext cx="1209757" cy="396510"/>
          </a:xfrm>
          <a:prstGeom prst="wedgeRoundRectCallout">
            <a:avLst>
              <a:gd name="adj1" fmla="val -39259"/>
              <a:gd name="adj2" fmla="val 10308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Wendepunkt</a:t>
            </a:r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b="0" smtClean="0">
                <a:latin typeface="Arial" charset="0"/>
                <a:cs typeface="Arial" charset="0"/>
                <a:sym typeface="Arial" charset="0"/>
              </a:rPr>
              <a:t>Option: Verbundnetz Strom-Gas</a:t>
            </a:r>
            <a:endParaRPr lang="de-DE" b="0" smtClean="0"/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rot="10800000" flipH="1">
            <a:off x="2669117" y="2425700"/>
            <a:ext cx="5160" cy="725488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rot="10800000" flipH="1">
            <a:off x="2603765" y="3125789"/>
            <a:ext cx="5188612" cy="1587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rot="10800000" flipH="1">
            <a:off x="2448984" y="1603376"/>
            <a:ext cx="5160" cy="3143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49992" y="1244600"/>
            <a:ext cx="797983" cy="304800"/>
            <a:chOff x="0" y="0"/>
            <a:chExt cx="464" cy="192"/>
          </a:xfrm>
        </p:grpSpPr>
        <p:sp>
          <p:nvSpPr>
            <p:cNvPr id="8" name="AutoShape 16"/>
            <p:cNvSpPr>
              <a:spLocks/>
            </p:cNvSpPr>
            <p:nvPr/>
          </p:nvSpPr>
          <p:spPr bwMode="auto">
            <a:xfrm>
              <a:off x="0" y="0"/>
              <a:ext cx="351" cy="192"/>
            </a:xfrm>
            <a:prstGeom prst="triangle">
              <a:avLst>
                <a:gd name="adj" fmla="val 50000"/>
              </a:avLst>
            </a:prstGeom>
            <a:solidFill>
              <a:srgbClr val="1A1A1A"/>
            </a:solidFill>
            <a:ln w="25400" cap="flat">
              <a:solidFill>
                <a:srgbClr val="1A1A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" name="AutoShape 17"/>
            <p:cNvSpPr>
              <a:spLocks/>
            </p:cNvSpPr>
            <p:nvPr/>
          </p:nvSpPr>
          <p:spPr bwMode="auto">
            <a:xfrm>
              <a:off x="112" y="36"/>
              <a:ext cx="352" cy="155"/>
            </a:xfrm>
            <a:prstGeom prst="triangle">
              <a:avLst>
                <a:gd name="adj" fmla="val 50000"/>
              </a:avLst>
            </a:prstGeom>
            <a:solidFill>
              <a:srgbClr val="1A1A1A"/>
            </a:solidFill>
            <a:ln w="25400" cap="flat">
              <a:solidFill>
                <a:srgbClr val="1A1A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10" name="Line 19"/>
          <p:cNvSpPr>
            <a:spLocks noChangeShapeType="1"/>
          </p:cNvSpPr>
          <p:nvPr/>
        </p:nvSpPr>
        <p:spPr bwMode="auto">
          <a:xfrm rot="10800000">
            <a:off x="2311400" y="3086100"/>
            <a:ext cx="6879" cy="438150"/>
          </a:xfrm>
          <a:prstGeom prst="line">
            <a:avLst/>
          </a:prstGeom>
          <a:noFill/>
          <a:ln w="25400" cap="flat">
            <a:solidFill>
              <a:srgbClr val="343434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H="1">
            <a:off x="2820459" y="2984500"/>
            <a:ext cx="1291564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2" name="Rectangle 21"/>
          <p:cNvSpPr>
            <a:spLocks/>
          </p:cNvSpPr>
          <p:nvPr/>
        </p:nvSpPr>
        <p:spPr bwMode="auto">
          <a:xfrm>
            <a:off x="2875492" y="1282700"/>
            <a:ext cx="799331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chemeClr val="tx1"/>
                </a:solidFill>
                <a:ea typeface="Gill Sans" charset="0"/>
                <a:cs typeface="Gill Sans" charset="0"/>
              </a:rPr>
              <a:t>C (Kohle)</a:t>
            </a:r>
            <a:endParaRPr lang="de-DE" sz="1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3" name="Rectangle 22"/>
          <p:cNvSpPr>
            <a:spLocks/>
          </p:cNvSpPr>
          <p:nvPr/>
        </p:nvSpPr>
        <p:spPr bwMode="auto">
          <a:xfrm>
            <a:off x="1664758" y="3086100"/>
            <a:ext cx="4101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chemeClr val="tx1"/>
                </a:solidFill>
                <a:ea typeface="Gill Sans" charset="0"/>
                <a:cs typeface="Gill Sans" charset="0"/>
              </a:rPr>
              <a:t>CO2</a:t>
            </a:r>
            <a:endParaRPr lang="de-DE" sz="1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455746" y="2192338"/>
            <a:ext cx="1687115" cy="6350"/>
          </a:xfrm>
          <a:prstGeom prst="line">
            <a:avLst/>
          </a:prstGeom>
          <a:noFill/>
          <a:ln w="25400" cap="flat">
            <a:solidFill>
              <a:srgbClr val="A408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" name="Rectangle 24"/>
          <p:cNvSpPr>
            <a:spLocks/>
          </p:cNvSpPr>
          <p:nvPr/>
        </p:nvSpPr>
        <p:spPr bwMode="auto">
          <a:xfrm>
            <a:off x="454025" y="1663700"/>
            <a:ext cx="1692275" cy="508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de-DE" sz="1400" smtClean="0">
                <a:solidFill>
                  <a:srgbClr val="A40800"/>
                </a:solidFill>
                <a:ea typeface="Gill Sans" charset="0"/>
                <a:cs typeface="Gill Sans" charset="0"/>
              </a:rPr>
              <a:t>Heizung (Kraft-Wärme-Kopplung)</a:t>
            </a:r>
            <a:endParaRPr lang="de-DE" sz="1400">
              <a:solidFill>
                <a:srgbClr val="A408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6" name="Rectangle 25"/>
          <p:cNvSpPr>
            <a:spLocks/>
          </p:cNvSpPr>
          <p:nvPr/>
        </p:nvSpPr>
        <p:spPr bwMode="auto">
          <a:xfrm>
            <a:off x="1018117" y="2298700"/>
            <a:ext cx="1059392" cy="508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r"/>
            <a:r>
              <a:rPr lang="de-DE" sz="1400" smtClean="0">
                <a:solidFill>
                  <a:schemeClr val="tx1"/>
                </a:solidFill>
                <a:ea typeface="Gill Sans" charset="0"/>
                <a:cs typeface="Gill Sans" charset="0"/>
              </a:rPr>
              <a:t>Kraftwerk, BHKW</a:t>
            </a:r>
            <a:endParaRPr lang="de-DE" sz="1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7" name="Rectangle 26"/>
          <p:cNvSpPr>
            <a:spLocks/>
          </p:cNvSpPr>
          <p:nvPr/>
        </p:nvSpPr>
        <p:spPr bwMode="auto">
          <a:xfrm>
            <a:off x="7732184" y="5410200"/>
            <a:ext cx="90068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008080"/>
                </a:solidFill>
                <a:ea typeface="Gill Sans" charset="0"/>
                <a:cs typeface="Gill Sans" charset="0"/>
              </a:rPr>
              <a:t>Gasnetz</a:t>
            </a:r>
            <a:endParaRPr lang="de-DE" sz="1800">
              <a:solidFill>
                <a:srgbClr val="008080"/>
              </a:solidFill>
              <a:ea typeface="Gill Sans" charset="0"/>
              <a:cs typeface="Gill Sans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>
            <a:off x="1967442" y="5041900"/>
            <a:ext cx="5974556" cy="1588"/>
          </a:xfrm>
          <a:prstGeom prst="line">
            <a:avLst/>
          </a:prstGeom>
          <a:noFill/>
          <a:ln w="50800" cap="flat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141258" y="1358900"/>
            <a:ext cx="770467" cy="1041400"/>
            <a:chOff x="0" y="0"/>
            <a:chExt cx="448" cy="656"/>
          </a:xfrm>
        </p:grpSpPr>
        <p:sp>
          <p:nvSpPr>
            <p:cNvPr id="20" name="Oval 28"/>
            <p:cNvSpPr>
              <a:spLocks/>
            </p:cNvSpPr>
            <p:nvPr/>
          </p:nvSpPr>
          <p:spPr bwMode="auto">
            <a:xfrm>
              <a:off x="0" y="0"/>
              <a:ext cx="448" cy="434"/>
            </a:xfrm>
            <a:prstGeom prst="ellipse">
              <a:avLst/>
            </a:prstGeom>
            <a:solidFill>
              <a:srgbClr val="C0EDFE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221" y="6"/>
              <a:ext cx="1" cy="206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flipH="1">
              <a:off x="40" y="225"/>
              <a:ext cx="166" cy="118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3" name="Rectangle 31"/>
            <p:cNvSpPr>
              <a:spLocks/>
            </p:cNvSpPr>
            <p:nvPr/>
          </p:nvSpPr>
          <p:spPr bwMode="auto">
            <a:xfrm>
              <a:off x="201" y="221"/>
              <a:ext cx="40" cy="435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246" y="221"/>
              <a:ext cx="166" cy="115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5" name="Oval 33"/>
            <p:cNvSpPr>
              <a:spLocks/>
            </p:cNvSpPr>
            <p:nvPr/>
          </p:nvSpPr>
          <p:spPr bwMode="auto">
            <a:xfrm>
              <a:off x="173" y="173"/>
              <a:ext cx="96" cy="104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723467" y="1485900"/>
            <a:ext cx="949325" cy="1054100"/>
            <a:chOff x="0" y="0"/>
            <a:chExt cx="551" cy="664"/>
          </a:xfrm>
        </p:grpSpPr>
        <p:sp>
          <p:nvSpPr>
            <p:cNvPr id="27" name="Oval 35"/>
            <p:cNvSpPr>
              <a:spLocks/>
            </p:cNvSpPr>
            <p:nvPr/>
          </p:nvSpPr>
          <p:spPr bwMode="auto">
            <a:xfrm>
              <a:off x="310" y="0"/>
              <a:ext cx="241" cy="230"/>
            </a:xfrm>
            <a:prstGeom prst="ellipse">
              <a:avLst/>
            </a:prstGeom>
            <a:solidFill>
              <a:srgbClr val="FCBD00"/>
            </a:solidFill>
            <a:ln w="6350" cap="flat">
              <a:solidFill>
                <a:srgbClr val="9755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69" y="461"/>
              <a:ext cx="406" cy="203"/>
            </a:xfrm>
            <a:prstGeom prst="line">
              <a:avLst/>
            </a:prstGeom>
            <a:noFill/>
            <a:ln w="254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flipH="1">
              <a:off x="73" y="353"/>
              <a:ext cx="2" cy="113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 flipH="1">
              <a:off x="247" y="448"/>
              <a:ext cx="2" cy="113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flipH="1">
              <a:off x="425" y="532"/>
              <a:ext cx="1" cy="113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2" name="AutoShape 40"/>
            <p:cNvSpPr>
              <a:spLocks/>
            </p:cNvSpPr>
            <p:nvPr/>
          </p:nvSpPr>
          <p:spPr bwMode="auto">
            <a:xfrm>
              <a:off x="0" y="230"/>
              <a:ext cx="145" cy="206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3" name="AutoShape 41"/>
            <p:cNvSpPr>
              <a:spLocks/>
            </p:cNvSpPr>
            <p:nvPr/>
          </p:nvSpPr>
          <p:spPr bwMode="auto">
            <a:xfrm>
              <a:off x="177" y="307"/>
              <a:ext cx="146" cy="20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4" name="AutoShape 42"/>
            <p:cNvSpPr>
              <a:spLocks/>
            </p:cNvSpPr>
            <p:nvPr/>
          </p:nvSpPr>
          <p:spPr bwMode="auto">
            <a:xfrm>
              <a:off x="355" y="403"/>
              <a:ext cx="146" cy="206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19" name="Group 46"/>
          <p:cNvGrpSpPr>
            <a:grpSpLocks/>
          </p:cNvGrpSpPr>
          <p:nvPr/>
        </p:nvGrpSpPr>
        <p:grpSpPr bwMode="auto">
          <a:xfrm>
            <a:off x="7869767" y="4419600"/>
            <a:ext cx="784225" cy="914400"/>
            <a:chOff x="0" y="0"/>
            <a:chExt cx="456" cy="576"/>
          </a:xfrm>
        </p:grpSpPr>
        <p:sp>
          <p:nvSpPr>
            <p:cNvPr id="36" name="Oval 44"/>
            <p:cNvSpPr>
              <a:spLocks/>
            </p:cNvSpPr>
            <p:nvPr/>
          </p:nvSpPr>
          <p:spPr bwMode="auto">
            <a:xfrm>
              <a:off x="0" y="0"/>
              <a:ext cx="456" cy="484"/>
            </a:xfrm>
            <a:prstGeom prst="ellipse">
              <a:avLst/>
            </a:prstGeom>
            <a:solidFill>
              <a:srgbClr val="A3D979"/>
            </a:solidFill>
            <a:ln w="12700" cap="flat">
              <a:solidFill>
                <a:srgbClr val="3F69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7" name="AutoShape 45"/>
            <p:cNvSpPr>
              <a:spLocks/>
            </p:cNvSpPr>
            <p:nvPr/>
          </p:nvSpPr>
          <p:spPr bwMode="auto">
            <a:xfrm>
              <a:off x="0" y="179"/>
              <a:ext cx="456" cy="397"/>
            </a:xfrm>
            <a:prstGeom prst="roundRect">
              <a:avLst>
                <a:gd name="adj" fmla="val 7921"/>
              </a:avLst>
            </a:prstGeom>
            <a:solidFill>
              <a:srgbClr val="86CD4D"/>
            </a:solidFill>
            <a:ln w="12700" cap="flat">
              <a:solidFill>
                <a:srgbClr val="3F69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 rot="10800000">
            <a:off x="2440385" y="2635250"/>
            <a:ext cx="5159" cy="2489200"/>
          </a:xfrm>
          <a:prstGeom prst="line">
            <a:avLst/>
          </a:prstGeom>
          <a:noFill/>
          <a:ln w="25400" cap="flat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rot="10800000">
            <a:off x="4533371" y="2347914"/>
            <a:ext cx="0" cy="1812925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0" name="Line 49"/>
          <p:cNvSpPr>
            <a:spLocks noChangeShapeType="1"/>
          </p:cNvSpPr>
          <p:nvPr/>
        </p:nvSpPr>
        <p:spPr bwMode="auto">
          <a:xfrm rot="10800000">
            <a:off x="6177492" y="2374901"/>
            <a:ext cx="5160" cy="1330325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rot="10800000">
            <a:off x="4994275" y="2971800"/>
            <a:ext cx="858177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auto">
          <a:xfrm rot="10800000">
            <a:off x="6260042" y="2971800"/>
            <a:ext cx="858177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3" name="Line 52"/>
          <p:cNvSpPr>
            <a:spLocks noChangeShapeType="1"/>
          </p:cNvSpPr>
          <p:nvPr/>
        </p:nvSpPr>
        <p:spPr bwMode="auto">
          <a:xfrm>
            <a:off x="2681156" y="4138613"/>
            <a:ext cx="1872853" cy="0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4" name="AutoShape 53"/>
          <p:cNvSpPr>
            <a:spLocks/>
          </p:cNvSpPr>
          <p:nvPr/>
        </p:nvSpPr>
        <p:spPr bwMode="auto">
          <a:xfrm>
            <a:off x="2132542" y="3568700"/>
            <a:ext cx="619125" cy="901700"/>
          </a:xfrm>
          <a:prstGeom prst="roundRect">
            <a:avLst>
              <a:gd name="adj" fmla="val 16472"/>
            </a:avLst>
          </a:prstGeom>
          <a:solidFill>
            <a:schemeClr val="accent1"/>
          </a:solidFill>
          <a:ln w="12700" cap="flat">
            <a:solidFill>
              <a:srgbClr val="005A7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6" name="Group 65"/>
          <p:cNvGrpSpPr>
            <a:grpSpLocks/>
          </p:cNvGrpSpPr>
          <p:nvPr/>
        </p:nvGrpSpPr>
        <p:grpSpPr bwMode="auto">
          <a:xfrm>
            <a:off x="7797535" y="2665413"/>
            <a:ext cx="949325" cy="939800"/>
            <a:chOff x="0" y="0"/>
            <a:chExt cx="552" cy="592"/>
          </a:xfrm>
        </p:grpSpPr>
        <p:sp>
          <p:nvSpPr>
            <p:cNvPr id="46" name="AutoShape 54"/>
            <p:cNvSpPr>
              <a:spLocks/>
            </p:cNvSpPr>
            <p:nvPr/>
          </p:nvSpPr>
          <p:spPr bwMode="auto">
            <a:xfrm>
              <a:off x="1" y="5"/>
              <a:ext cx="551" cy="581"/>
            </a:xfrm>
            <a:prstGeom prst="roundRect">
              <a:avLst>
                <a:gd name="adj" fmla="val 21787"/>
              </a:avLst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>
              <a:off x="24" y="32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0" y="210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49" name="Line 57"/>
            <p:cNvSpPr>
              <a:spLocks noChangeShapeType="1"/>
            </p:cNvSpPr>
            <p:nvPr/>
          </p:nvSpPr>
          <p:spPr bwMode="auto">
            <a:xfrm>
              <a:off x="402" y="1"/>
              <a:ext cx="145" cy="15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0" name="Line 58"/>
            <p:cNvSpPr>
              <a:spLocks noChangeShapeType="1"/>
            </p:cNvSpPr>
            <p:nvPr/>
          </p:nvSpPr>
          <p:spPr bwMode="auto">
            <a:xfrm>
              <a:off x="196" y="6"/>
              <a:ext cx="350" cy="36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1" name="Line 59"/>
            <p:cNvSpPr>
              <a:spLocks noChangeShapeType="1"/>
            </p:cNvSpPr>
            <p:nvPr/>
          </p:nvSpPr>
          <p:spPr bwMode="auto">
            <a:xfrm>
              <a:off x="1" y="456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2" name="Line 60"/>
            <p:cNvSpPr>
              <a:spLocks noChangeShapeType="1"/>
            </p:cNvSpPr>
            <p:nvPr/>
          </p:nvSpPr>
          <p:spPr bwMode="auto">
            <a:xfrm flipH="1">
              <a:off x="22" y="30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 flipH="1">
              <a:off x="201" y="208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 flipH="1">
              <a:off x="0" y="0"/>
              <a:ext cx="144" cy="152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5" name="Line 63"/>
            <p:cNvSpPr>
              <a:spLocks noChangeShapeType="1"/>
            </p:cNvSpPr>
            <p:nvPr/>
          </p:nvSpPr>
          <p:spPr bwMode="auto">
            <a:xfrm flipH="1">
              <a:off x="1" y="4"/>
              <a:ext cx="350" cy="36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 flipH="1">
              <a:off x="403" y="454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57" name="Rectangle 66"/>
          <p:cNvSpPr>
            <a:spLocks/>
          </p:cNvSpPr>
          <p:nvPr/>
        </p:nvSpPr>
        <p:spPr bwMode="auto">
          <a:xfrm>
            <a:off x="7773459" y="3670300"/>
            <a:ext cx="11330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0000FF"/>
                </a:solidFill>
                <a:ea typeface="Gill Sans" charset="0"/>
                <a:cs typeface="Gill Sans" charset="0"/>
              </a:rPr>
              <a:t>Stromnetz</a:t>
            </a:r>
            <a:endParaRPr lang="de-DE" sz="180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8" name="Rectangle 67"/>
          <p:cNvSpPr>
            <a:spLocks/>
          </p:cNvSpPr>
          <p:nvPr/>
        </p:nvSpPr>
        <p:spPr bwMode="auto">
          <a:xfrm>
            <a:off x="2971801" y="2717800"/>
            <a:ext cx="519858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0000FF"/>
                </a:solidFill>
                <a:ea typeface="Gill Sans" charset="0"/>
                <a:cs typeface="Gill Sans" charset="0"/>
              </a:rPr>
              <a:t>Strom</a:t>
            </a:r>
            <a:endParaRPr lang="de-DE" sz="140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rot="10800000" flipH="1">
            <a:off x="2875492" y="4278314"/>
            <a:ext cx="858177" cy="1587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0" name="Rectangle 69"/>
          <p:cNvSpPr>
            <a:spLocks/>
          </p:cNvSpPr>
          <p:nvPr/>
        </p:nvSpPr>
        <p:spPr bwMode="auto">
          <a:xfrm>
            <a:off x="330200" y="3619500"/>
            <a:ext cx="1692275" cy="508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r"/>
            <a:r>
              <a:rPr lang="de-DE" sz="1400" smtClean="0">
                <a:solidFill>
                  <a:srgbClr val="005A7C"/>
                </a:solidFill>
                <a:ea typeface="Gill Sans" charset="0"/>
                <a:cs typeface="Gill Sans" charset="0"/>
              </a:rPr>
              <a:t>Elektrolyse &amp;</a:t>
            </a:r>
          </a:p>
          <a:p>
            <a:pPr marL="39688" algn="r"/>
            <a:r>
              <a:rPr lang="de-DE" sz="1400" smtClean="0">
                <a:solidFill>
                  <a:srgbClr val="005A7C"/>
                </a:solidFill>
                <a:ea typeface="Gill Sans" charset="0"/>
                <a:cs typeface="Gill Sans" charset="0"/>
              </a:rPr>
              <a:t>Methanisierung </a:t>
            </a:r>
            <a:endParaRPr lang="de-DE" sz="1400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61" name="Line 70"/>
          <p:cNvSpPr>
            <a:spLocks noChangeShapeType="1"/>
          </p:cNvSpPr>
          <p:nvPr/>
        </p:nvSpPr>
        <p:spPr bwMode="auto">
          <a:xfrm rot="10800000">
            <a:off x="2311400" y="4521200"/>
            <a:ext cx="6879" cy="438150"/>
          </a:xfrm>
          <a:prstGeom prst="line">
            <a:avLst/>
          </a:prstGeom>
          <a:noFill/>
          <a:ln w="25400" cap="flat">
            <a:solidFill>
              <a:srgbClr val="00808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2" name="Rectangle 71"/>
          <p:cNvSpPr>
            <a:spLocks/>
          </p:cNvSpPr>
          <p:nvPr/>
        </p:nvSpPr>
        <p:spPr bwMode="auto">
          <a:xfrm>
            <a:off x="1678517" y="4533900"/>
            <a:ext cx="400196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008080"/>
                </a:solidFill>
                <a:ea typeface="Gill Sans" charset="0"/>
                <a:cs typeface="Gill Sans" charset="0"/>
              </a:rPr>
              <a:t>CH4</a:t>
            </a:r>
            <a:endParaRPr lang="de-DE" sz="1400">
              <a:solidFill>
                <a:srgbClr val="008080"/>
              </a:solidFill>
              <a:ea typeface="Gill Sans" charset="0"/>
              <a:cs typeface="Gill Sans" charset="0"/>
            </a:endParaRPr>
          </a:p>
        </p:txBody>
      </p:sp>
      <p:sp>
        <p:nvSpPr>
          <p:cNvPr id="63" name="Rectangle 72"/>
          <p:cNvSpPr>
            <a:spLocks/>
          </p:cNvSpPr>
          <p:nvPr/>
        </p:nvSpPr>
        <p:spPr bwMode="auto">
          <a:xfrm>
            <a:off x="3728509" y="4114800"/>
            <a:ext cx="2160058" cy="508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de-DE" sz="1400" smtClean="0">
                <a:solidFill>
                  <a:srgbClr val="0000FF"/>
                </a:solidFill>
                <a:ea typeface="Gill Sans" charset="0"/>
                <a:cs typeface="Gill Sans" charset="0"/>
              </a:rPr>
              <a:t>Strom aus Leistungs-überschuss Wind, Solar</a:t>
            </a:r>
            <a:endParaRPr lang="de-DE" sz="140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64" name="Rectangle 73"/>
          <p:cNvSpPr>
            <a:spLocks/>
          </p:cNvSpPr>
          <p:nvPr/>
        </p:nvSpPr>
        <p:spPr bwMode="auto">
          <a:xfrm>
            <a:off x="2115344" y="1966914"/>
            <a:ext cx="677598" cy="700087"/>
          </a:xfrm>
          <a:prstGeom prst="rect">
            <a:avLst/>
          </a:prstGeom>
          <a:solidFill>
            <a:srgbClr val="808080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5" name="Line 74"/>
          <p:cNvSpPr>
            <a:spLocks noChangeShapeType="1"/>
          </p:cNvSpPr>
          <p:nvPr/>
        </p:nvSpPr>
        <p:spPr bwMode="auto">
          <a:xfrm>
            <a:off x="2841097" y="3905251"/>
            <a:ext cx="431668" cy="3175"/>
          </a:xfrm>
          <a:prstGeom prst="line">
            <a:avLst/>
          </a:prstGeom>
          <a:noFill/>
          <a:ln w="25400" cap="flat">
            <a:solidFill>
              <a:srgbClr val="0091CE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6" name="Rectangle 75"/>
          <p:cNvSpPr>
            <a:spLocks/>
          </p:cNvSpPr>
          <p:nvPr/>
        </p:nvSpPr>
        <p:spPr bwMode="auto">
          <a:xfrm>
            <a:off x="3274484" y="3733800"/>
            <a:ext cx="649689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0079A5"/>
                </a:solidFill>
                <a:ea typeface="Gill Sans" charset="0"/>
                <a:cs typeface="Gill Sans" charset="0"/>
              </a:rPr>
              <a:t>2x H2O</a:t>
            </a:r>
            <a:endParaRPr lang="de-DE" sz="1400">
              <a:solidFill>
                <a:srgbClr val="0079A5"/>
              </a:solidFill>
              <a:ea typeface="Gill Sans" charset="0"/>
              <a:cs typeface="Gill Sans" charset="0"/>
            </a:endParaRPr>
          </a:p>
        </p:txBody>
      </p:sp>
      <p:sp>
        <p:nvSpPr>
          <p:cNvPr id="67" name="Line 76"/>
          <p:cNvSpPr>
            <a:spLocks noChangeShapeType="1"/>
          </p:cNvSpPr>
          <p:nvPr/>
        </p:nvSpPr>
        <p:spPr bwMode="auto">
          <a:xfrm rot="10800000" flipH="1">
            <a:off x="4696752" y="5019675"/>
            <a:ext cx="6879" cy="484188"/>
          </a:xfrm>
          <a:prstGeom prst="line">
            <a:avLst/>
          </a:prstGeom>
          <a:noFill/>
          <a:ln w="25400" cap="flat">
            <a:solidFill>
              <a:srgbClr val="00808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8" name="Line 77"/>
          <p:cNvSpPr>
            <a:spLocks noChangeShapeType="1"/>
          </p:cNvSpPr>
          <p:nvPr/>
        </p:nvSpPr>
        <p:spPr bwMode="auto">
          <a:xfrm rot="10800000">
            <a:off x="5157656" y="5022850"/>
            <a:ext cx="0" cy="260350"/>
          </a:xfrm>
          <a:prstGeom prst="line">
            <a:avLst/>
          </a:prstGeom>
          <a:noFill/>
          <a:ln w="25400" cap="flat">
            <a:solidFill>
              <a:srgbClr val="00808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69" name="Rectangle 78"/>
          <p:cNvSpPr>
            <a:spLocks/>
          </p:cNvSpPr>
          <p:nvPr/>
        </p:nvSpPr>
        <p:spPr bwMode="auto">
          <a:xfrm>
            <a:off x="4306358" y="5537201"/>
            <a:ext cx="876586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008080"/>
                </a:solidFill>
                <a:ea typeface="Gill Sans" charset="0"/>
                <a:cs typeface="Gill Sans" charset="0"/>
              </a:rPr>
              <a:t>Verkehr</a:t>
            </a:r>
            <a:endParaRPr lang="de-DE" sz="1800">
              <a:solidFill>
                <a:srgbClr val="008080"/>
              </a:solidFill>
              <a:ea typeface="Gill Sans" charset="0"/>
              <a:cs typeface="Gill Sans" charset="0"/>
            </a:endParaRPr>
          </a:p>
        </p:txBody>
      </p:sp>
      <p:sp>
        <p:nvSpPr>
          <p:cNvPr id="70" name="Rectangle 79"/>
          <p:cNvSpPr>
            <a:spLocks/>
          </p:cNvSpPr>
          <p:nvPr/>
        </p:nvSpPr>
        <p:spPr bwMode="auto">
          <a:xfrm>
            <a:off x="5021792" y="5308601"/>
            <a:ext cx="88794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008080"/>
                </a:solidFill>
                <a:ea typeface="Gill Sans" charset="0"/>
                <a:cs typeface="Gill Sans" charset="0"/>
              </a:rPr>
              <a:t>Heizung</a:t>
            </a:r>
            <a:endParaRPr lang="de-DE" sz="1800">
              <a:solidFill>
                <a:srgbClr val="008080"/>
              </a:solidFill>
              <a:ea typeface="Gill Sans" charset="0"/>
              <a:cs typeface="Gill Sans" charset="0"/>
            </a:endParaRPr>
          </a:p>
        </p:txBody>
      </p:sp>
      <p:sp>
        <p:nvSpPr>
          <p:cNvPr id="71" name="Line 80"/>
          <p:cNvSpPr>
            <a:spLocks noChangeShapeType="1"/>
          </p:cNvSpPr>
          <p:nvPr/>
        </p:nvSpPr>
        <p:spPr bwMode="auto">
          <a:xfrm flipH="1">
            <a:off x="6320235" y="4086226"/>
            <a:ext cx="3440" cy="968375"/>
          </a:xfrm>
          <a:prstGeom prst="line">
            <a:avLst/>
          </a:prstGeom>
          <a:noFill/>
          <a:ln w="25400" cap="flat">
            <a:solidFill>
              <a:srgbClr val="00808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2" name="Rectangle 81"/>
          <p:cNvSpPr>
            <a:spLocks/>
          </p:cNvSpPr>
          <p:nvPr/>
        </p:nvSpPr>
        <p:spPr bwMode="auto">
          <a:xfrm>
            <a:off x="5971117" y="3632200"/>
            <a:ext cx="674158" cy="431800"/>
          </a:xfrm>
          <a:prstGeom prst="rect">
            <a:avLst/>
          </a:prstGeom>
          <a:solidFill>
            <a:srgbClr val="808080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3" name="Line 82"/>
          <p:cNvSpPr>
            <a:spLocks noChangeShapeType="1"/>
          </p:cNvSpPr>
          <p:nvPr/>
        </p:nvSpPr>
        <p:spPr bwMode="auto">
          <a:xfrm>
            <a:off x="6320235" y="3187700"/>
            <a:ext cx="5159" cy="395288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4" name="Rectangle 83"/>
          <p:cNvSpPr>
            <a:spLocks/>
          </p:cNvSpPr>
          <p:nvPr/>
        </p:nvSpPr>
        <p:spPr bwMode="auto">
          <a:xfrm>
            <a:off x="6686550" y="3606800"/>
            <a:ext cx="1059392" cy="508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de-DE" sz="1400" smtClean="0">
                <a:solidFill>
                  <a:schemeClr val="tx1"/>
                </a:solidFill>
                <a:ea typeface="Gill Sans" charset="0"/>
                <a:cs typeface="Gill Sans" charset="0"/>
              </a:rPr>
              <a:t>Kraftwerk, BHKW</a:t>
            </a:r>
            <a:endParaRPr lang="de-DE" sz="1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75" name="Line 84"/>
          <p:cNvSpPr>
            <a:spLocks noChangeShapeType="1"/>
          </p:cNvSpPr>
          <p:nvPr/>
        </p:nvSpPr>
        <p:spPr bwMode="auto">
          <a:xfrm>
            <a:off x="6555846" y="3213101"/>
            <a:ext cx="1720" cy="354013"/>
          </a:xfrm>
          <a:prstGeom prst="line">
            <a:avLst/>
          </a:prstGeom>
          <a:noFill/>
          <a:ln w="25400" cap="flat">
            <a:solidFill>
              <a:srgbClr val="343434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6" name="Rectangle 85"/>
          <p:cNvSpPr>
            <a:spLocks/>
          </p:cNvSpPr>
          <p:nvPr/>
        </p:nvSpPr>
        <p:spPr bwMode="auto">
          <a:xfrm>
            <a:off x="6700308" y="3276600"/>
            <a:ext cx="4101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chemeClr val="tx1"/>
                </a:solidFill>
                <a:ea typeface="Gill Sans" charset="0"/>
                <a:cs typeface="Gill Sans" charset="0"/>
              </a:rPr>
              <a:t>CO2</a:t>
            </a:r>
            <a:endParaRPr lang="de-DE" sz="1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77" name="Rectangle 86"/>
          <p:cNvSpPr>
            <a:spLocks/>
          </p:cNvSpPr>
          <p:nvPr/>
        </p:nvSpPr>
        <p:spPr bwMode="auto">
          <a:xfrm>
            <a:off x="6356350" y="4318000"/>
            <a:ext cx="1472142" cy="508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de-DE" sz="1400" smtClean="0">
                <a:solidFill>
                  <a:srgbClr val="008080"/>
                </a:solidFill>
                <a:ea typeface="Gill Sans" charset="0"/>
                <a:cs typeface="Gill Sans" charset="0"/>
              </a:rPr>
              <a:t>Gas als Strom-speicher</a:t>
            </a:r>
            <a:endParaRPr lang="de-DE" sz="1400">
              <a:solidFill>
                <a:srgbClr val="008080"/>
              </a:solidFill>
              <a:ea typeface="Gill Sans" charset="0"/>
              <a:cs typeface="Gill Sans" charset="0"/>
            </a:endParaRPr>
          </a:p>
        </p:txBody>
      </p:sp>
      <p:sp>
        <p:nvSpPr>
          <p:cNvPr id="78" name="Rectangle 87"/>
          <p:cNvSpPr>
            <a:spLocks/>
          </p:cNvSpPr>
          <p:nvPr/>
        </p:nvSpPr>
        <p:spPr bwMode="auto">
          <a:xfrm>
            <a:off x="2737908" y="3289300"/>
            <a:ext cx="520033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0079A5"/>
                </a:solidFill>
                <a:ea typeface="Gill Sans" charset="0"/>
                <a:cs typeface="Gill Sans" charset="0"/>
              </a:rPr>
              <a:t>2x O2</a:t>
            </a:r>
            <a:endParaRPr lang="de-DE" sz="1400">
              <a:solidFill>
                <a:srgbClr val="0079A5"/>
              </a:solidFill>
              <a:ea typeface="Gill Sans" charset="0"/>
              <a:cs typeface="Gill Sans" charset="0"/>
            </a:endParaRPr>
          </a:p>
        </p:txBody>
      </p:sp>
      <p:sp>
        <p:nvSpPr>
          <p:cNvPr id="79" name="Line 88"/>
          <p:cNvSpPr>
            <a:spLocks noChangeShapeType="1"/>
          </p:cNvSpPr>
          <p:nvPr/>
        </p:nvSpPr>
        <p:spPr bwMode="auto">
          <a:xfrm>
            <a:off x="2598606" y="3297239"/>
            <a:ext cx="0" cy="206375"/>
          </a:xfrm>
          <a:prstGeom prst="line">
            <a:avLst/>
          </a:prstGeom>
          <a:noFill/>
          <a:ln w="25400" cap="flat">
            <a:solidFill>
              <a:srgbClr val="0091CE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0" name="Rectangle 89"/>
          <p:cNvSpPr>
            <a:spLocks/>
          </p:cNvSpPr>
          <p:nvPr/>
        </p:nvSpPr>
        <p:spPr bwMode="auto">
          <a:xfrm>
            <a:off x="3219450" y="2044700"/>
            <a:ext cx="28053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0079A5"/>
                </a:solidFill>
                <a:ea typeface="Gill Sans" charset="0"/>
                <a:cs typeface="Gill Sans" charset="0"/>
              </a:rPr>
              <a:t>O2</a:t>
            </a:r>
            <a:endParaRPr lang="de-DE" sz="1400">
              <a:solidFill>
                <a:srgbClr val="0079A5"/>
              </a:solidFill>
              <a:ea typeface="Gill Sans" charset="0"/>
              <a:cs typeface="Gill Sans" charset="0"/>
            </a:endParaRPr>
          </a:p>
        </p:txBody>
      </p:sp>
      <p:sp>
        <p:nvSpPr>
          <p:cNvPr id="81" name="Line 90"/>
          <p:cNvSpPr>
            <a:spLocks noChangeShapeType="1"/>
          </p:cNvSpPr>
          <p:nvPr/>
        </p:nvSpPr>
        <p:spPr bwMode="auto">
          <a:xfrm>
            <a:off x="2873773" y="2192338"/>
            <a:ext cx="402431" cy="0"/>
          </a:xfrm>
          <a:prstGeom prst="line">
            <a:avLst/>
          </a:prstGeom>
          <a:noFill/>
          <a:ln w="25400" cap="flat">
            <a:solidFill>
              <a:srgbClr val="0091CE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2" name="Rectangle 91"/>
          <p:cNvSpPr>
            <a:spLocks/>
          </p:cNvSpPr>
          <p:nvPr/>
        </p:nvSpPr>
        <p:spPr bwMode="auto">
          <a:xfrm>
            <a:off x="536575" y="5702300"/>
            <a:ext cx="2338917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de-DE" sz="1000" smtClean="0">
                <a:solidFill>
                  <a:schemeClr val="tx1"/>
                </a:solidFill>
                <a:ea typeface="Gill Sans" charset="0"/>
                <a:cs typeface="Gill Sans" charset="0"/>
              </a:rPr>
              <a:t>BHKW: Blockheizkraftwerk</a:t>
            </a:r>
            <a:endParaRPr lang="de-DE" sz="10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83" name="Rectangle 93"/>
          <p:cNvSpPr>
            <a:spLocks/>
          </p:cNvSpPr>
          <p:nvPr/>
        </p:nvSpPr>
        <p:spPr bwMode="auto">
          <a:xfrm>
            <a:off x="5186892" y="3289300"/>
            <a:ext cx="520033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0079A5"/>
                </a:solidFill>
                <a:ea typeface="Gill Sans" charset="0"/>
                <a:cs typeface="Gill Sans" charset="0"/>
              </a:rPr>
              <a:t>2x O2</a:t>
            </a:r>
            <a:endParaRPr lang="de-DE" sz="1400">
              <a:solidFill>
                <a:srgbClr val="0079A5"/>
              </a:solidFill>
              <a:ea typeface="Gill Sans" charset="0"/>
              <a:cs typeface="Gill Sans" charset="0"/>
            </a:endParaRPr>
          </a:p>
        </p:txBody>
      </p:sp>
      <p:sp>
        <p:nvSpPr>
          <p:cNvPr id="84" name="Line 94"/>
          <p:cNvSpPr>
            <a:spLocks noChangeShapeType="1"/>
          </p:cNvSpPr>
          <p:nvPr/>
        </p:nvSpPr>
        <p:spPr bwMode="auto">
          <a:xfrm rot="10800000">
            <a:off x="6014112" y="3340101"/>
            <a:ext cx="0" cy="206375"/>
          </a:xfrm>
          <a:prstGeom prst="line">
            <a:avLst/>
          </a:prstGeom>
          <a:noFill/>
          <a:ln w="25400" cap="flat">
            <a:solidFill>
              <a:srgbClr val="0091CE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5" name="Line 95"/>
          <p:cNvSpPr>
            <a:spLocks noChangeShapeType="1"/>
          </p:cNvSpPr>
          <p:nvPr/>
        </p:nvSpPr>
        <p:spPr bwMode="auto">
          <a:xfrm>
            <a:off x="5434542" y="3886200"/>
            <a:ext cx="429948" cy="1588"/>
          </a:xfrm>
          <a:prstGeom prst="line">
            <a:avLst/>
          </a:prstGeom>
          <a:noFill/>
          <a:ln w="25400" cap="flat">
            <a:solidFill>
              <a:srgbClr val="0091CE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86" name="Rectangle 96"/>
          <p:cNvSpPr>
            <a:spLocks/>
          </p:cNvSpPr>
          <p:nvPr/>
        </p:nvSpPr>
        <p:spPr bwMode="auto">
          <a:xfrm>
            <a:off x="4622801" y="3733800"/>
            <a:ext cx="649689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0079A5"/>
                </a:solidFill>
                <a:ea typeface="Gill Sans" charset="0"/>
                <a:cs typeface="Gill Sans" charset="0"/>
              </a:rPr>
              <a:t>2x H2O</a:t>
            </a:r>
            <a:endParaRPr lang="de-DE" sz="1400">
              <a:solidFill>
                <a:srgbClr val="0079A5"/>
              </a:solidFill>
              <a:ea typeface="Gill Sans" charset="0"/>
              <a:cs typeface="Gill Sans" charset="0"/>
            </a:endParaRPr>
          </a:p>
        </p:txBody>
      </p:sp>
      <p:sp>
        <p:nvSpPr>
          <p:cNvPr id="87" name="Rectangle 97"/>
          <p:cNvSpPr>
            <a:spLocks/>
          </p:cNvSpPr>
          <p:nvPr/>
        </p:nvSpPr>
        <p:spPr bwMode="auto">
          <a:xfrm>
            <a:off x="5682192" y="4495800"/>
            <a:ext cx="400196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008080"/>
                </a:solidFill>
                <a:ea typeface="Gill Sans" charset="0"/>
                <a:cs typeface="Gill Sans" charset="0"/>
              </a:rPr>
              <a:t>CH4</a:t>
            </a:r>
            <a:endParaRPr lang="de-DE" sz="1400">
              <a:solidFill>
                <a:srgbClr val="00808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88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8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b="0" smtClean="0"/>
              <a:t>Wirkungsgrade im Verbundnetz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 bwMode="auto">
          <a:xfrm>
            <a:off x="577850" y="5364215"/>
            <a:ext cx="2473689" cy="88418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>
              <a:buNone/>
              <a:tabLst/>
            </a:pPr>
            <a:r>
              <a:rPr lang="de-DE" sz="1000" smtClean="0"/>
              <a:t>*) für Gasbauern: Gas aus Bio-masse hat geringeren Ertrag als Gas aus PV oder Wind</a:t>
            </a:r>
          </a:p>
        </p:txBody>
      </p:sp>
      <p:sp>
        <p:nvSpPr>
          <p:cNvPr id="4" name="Oval 13"/>
          <p:cNvSpPr>
            <a:spLocks/>
          </p:cNvSpPr>
          <p:nvPr/>
        </p:nvSpPr>
        <p:spPr bwMode="auto">
          <a:xfrm flipH="1">
            <a:off x="921809" y="1270000"/>
            <a:ext cx="550333" cy="495300"/>
          </a:xfrm>
          <a:prstGeom prst="ellipse">
            <a:avLst/>
          </a:prstGeom>
          <a:solidFill>
            <a:srgbClr val="FCBD00"/>
          </a:solidFill>
          <a:ln w="6350" cap="flat">
            <a:solidFill>
              <a:srgbClr val="9755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rot="10800000" flipH="1">
            <a:off x="4584964" y="1854201"/>
            <a:ext cx="1513417" cy="13112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971117" y="1371600"/>
            <a:ext cx="797983" cy="304800"/>
            <a:chOff x="0" y="0"/>
            <a:chExt cx="464" cy="192"/>
          </a:xfrm>
        </p:grpSpPr>
        <p:sp>
          <p:nvSpPr>
            <p:cNvPr id="7" name="AutoShape 15"/>
            <p:cNvSpPr>
              <a:spLocks/>
            </p:cNvSpPr>
            <p:nvPr/>
          </p:nvSpPr>
          <p:spPr bwMode="auto">
            <a:xfrm>
              <a:off x="0" y="0"/>
              <a:ext cx="351" cy="192"/>
            </a:xfrm>
            <a:prstGeom prst="triangle">
              <a:avLst>
                <a:gd name="adj" fmla="val 50000"/>
              </a:avLst>
            </a:prstGeom>
            <a:solidFill>
              <a:srgbClr val="1A1A1A"/>
            </a:solidFill>
            <a:ln w="25400" cap="flat">
              <a:solidFill>
                <a:srgbClr val="1A1A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" name="AutoShape 16"/>
            <p:cNvSpPr>
              <a:spLocks/>
            </p:cNvSpPr>
            <p:nvPr/>
          </p:nvSpPr>
          <p:spPr bwMode="auto">
            <a:xfrm>
              <a:off x="112" y="36"/>
              <a:ext cx="352" cy="155"/>
            </a:xfrm>
            <a:prstGeom prst="triangle">
              <a:avLst>
                <a:gd name="adj" fmla="val 50000"/>
              </a:avLst>
            </a:prstGeom>
            <a:solidFill>
              <a:srgbClr val="1A1A1A"/>
            </a:solidFill>
            <a:ln w="25400" cap="flat">
              <a:solidFill>
                <a:srgbClr val="1A1A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9" name="Rectangle 18"/>
          <p:cNvSpPr>
            <a:spLocks/>
          </p:cNvSpPr>
          <p:nvPr/>
        </p:nvSpPr>
        <p:spPr bwMode="auto">
          <a:xfrm>
            <a:off x="7001273" y="1231900"/>
            <a:ext cx="99051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chemeClr val="tx1"/>
                </a:solidFill>
                <a:ea typeface="Gill Sans" charset="0"/>
                <a:cs typeface="Gill Sans" charset="0"/>
              </a:rPr>
              <a:t>Kohle, Öl</a:t>
            </a:r>
            <a:endParaRPr lang="de-DE" sz="18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989917" y="1244600"/>
            <a:ext cx="770467" cy="1041400"/>
            <a:chOff x="0" y="0"/>
            <a:chExt cx="448" cy="656"/>
          </a:xfrm>
        </p:grpSpPr>
        <p:sp>
          <p:nvSpPr>
            <p:cNvPr id="11" name="Oval 19"/>
            <p:cNvSpPr>
              <a:spLocks/>
            </p:cNvSpPr>
            <p:nvPr/>
          </p:nvSpPr>
          <p:spPr bwMode="auto">
            <a:xfrm>
              <a:off x="0" y="0"/>
              <a:ext cx="448" cy="434"/>
            </a:xfrm>
            <a:prstGeom prst="ellipse">
              <a:avLst/>
            </a:prstGeom>
            <a:solidFill>
              <a:srgbClr val="C0EDFE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221" y="6"/>
              <a:ext cx="1" cy="206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>
              <a:off x="40" y="225"/>
              <a:ext cx="166" cy="118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4" name="Rectangle 22"/>
            <p:cNvSpPr>
              <a:spLocks/>
            </p:cNvSpPr>
            <p:nvPr/>
          </p:nvSpPr>
          <p:spPr bwMode="auto">
            <a:xfrm>
              <a:off x="201" y="221"/>
              <a:ext cx="40" cy="435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246" y="221"/>
              <a:ext cx="166" cy="115"/>
            </a:xfrm>
            <a:prstGeom prst="line">
              <a:avLst/>
            </a:prstGeom>
            <a:noFill/>
            <a:ln w="381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6" name="Oval 24"/>
            <p:cNvSpPr>
              <a:spLocks/>
            </p:cNvSpPr>
            <p:nvPr/>
          </p:nvSpPr>
          <p:spPr bwMode="auto">
            <a:xfrm>
              <a:off x="173" y="173"/>
              <a:ext cx="96" cy="104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559969" y="3109913"/>
            <a:ext cx="949325" cy="939800"/>
            <a:chOff x="0" y="0"/>
            <a:chExt cx="552" cy="592"/>
          </a:xfrm>
        </p:grpSpPr>
        <p:sp>
          <p:nvSpPr>
            <p:cNvPr id="18" name="AutoShape 26"/>
            <p:cNvSpPr>
              <a:spLocks/>
            </p:cNvSpPr>
            <p:nvPr/>
          </p:nvSpPr>
          <p:spPr bwMode="auto">
            <a:xfrm>
              <a:off x="1" y="5"/>
              <a:ext cx="551" cy="581"/>
            </a:xfrm>
            <a:prstGeom prst="roundRect">
              <a:avLst>
                <a:gd name="adj" fmla="val 21787"/>
              </a:avLst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24" y="32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0" y="210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402" y="1"/>
              <a:ext cx="145" cy="15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196" y="6"/>
              <a:ext cx="350" cy="36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1" y="456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 flipH="1">
              <a:off x="22" y="30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201" y="208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 flipH="1">
              <a:off x="0" y="0"/>
              <a:ext cx="144" cy="152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 flipH="1">
              <a:off x="1" y="4"/>
              <a:ext cx="350" cy="36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 flipH="1">
              <a:off x="403" y="454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5118100" y="4318000"/>
            <a:ext cx="784225" cy="914400"/>
            <a:chOff x="0" y="0"/>
            <a:chExt cx="456" cy="576"/>
          </a:xfrm>
        </p:grpSpPr>
        <p:sp>
          <p:nvSpPr>
            <p:cNvPr id="30" name="Oval 38"/>
            <p:cNvSpPr>
              <a:spLocks/>
            </p:cNvSpPr>
            <p:nvPr/>
          </p:nvSpPr>
          <p:spPr bwMode="auto">
            <a:xfrm>
              <a:off x="0" y="0"/>
              <a:ext cx="456" cy="484"/>
            </a:xfrm>
            <a:prstGeom prst="ellipse">
              <a:avLst/>
            </a:prstGeom>
            <a:solidFill>
              <a:srgbClr val="A3D979"/>
            </a:solidFill>
            <a:ln w="12700" cap="flat">
              <a:solidFill>
                <a:srgbClr val="3F69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1" name="AutoShape 39"/>
            <p:cNvSpPr>
              <a:spLocks/>
            </p:cNvSpPr>
            <p:nvPr/>
          </p:nvSpPr>
          <p:spPr bwMode="auto">
            <a:xfrm>
              <a:off x="0" y="179"/>
              <a:ext cx="456" cy="397"/>
            </a:xfrm>
            <a:prstGeom prst="roundRect">
              <a:avLst>
                <a:gd name="adj" fmla="val 7921"/>
              </a:avLst>
            </a:prstGeom>
            <a:solidFill>
              <a:srgbClr val="86CD4D"/>
            </a:solidFill>
            <a:ln w="12700" cap="flat">
              <a:solidFill>
                <a:srgbClr val="3F69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6808656" y="5461000"/>
            <a:ext cx="937286" cy="647700"/>
            <a:chOff x="0" y="0"/>
            <a:chExt cx="544" cy="408"/>
          </a:xfrm>
        </p:grpSpPr>
        <p:grpSp>
          <p:nvGrpSpPr>
            <p:cNvPr id="29" name="Group 43"/>
            <p:cNvGrpSpPr>
              <a:grpSpLocks/>
            </p:cNvGrpSpPr>
            <p:nvPr/>
          </p:nvGrpSpPr>
          <p:grpSpPr bwMode="auto">
            <a:xfrm>
              <a:off x="0" y="0"/>
              <a:ext cx="400" cy="280"/>
              <a:chOff x="0" y="0"/>
              <a:chExt cx="400" cy="280"/>
            </a:xfrm>
          </p:grpSpPr>
          <p:sp>
            <p:nvSpPr>
              <p:cNvPr id="37" name="Rectangle 41"/>
              <p:cNvSpPr>
                <a:spLocks/>
              </p:cNvSpPr>
              <p:nvPr/>
            </p:nvSpPr>
            <p:spPr bwMode="auto">
              <a:xfrm>
                <a:off x="21" y="106"/>
                <a:ext cx="361" cy="174"/>
              </a:xfrm>
              <a:prstGeom prst="rect">
                <a:avLst/>
              </a:prstGeom>
              <a:solidFill>
                <a:srgbClr val="CADBFE"/>
              </a:solidFill>
              <a:ln w="12700" cap="flat">
                <a:solidFill>
                  <a:srgbClr val="005A7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38" name="AutoShape 42"/>
              <p:cNvSpPr>
                <a:spLocks/>
              </p:cNvSpPr>
              <p:nvPr/>
            </p:nvSpPr>
            <p:spPr bwMode="auto">
              <a:xfrm>
                <a:off x="0" y="0"/>
                <a:ext cx="400" cy="101"/>
              </a:xfrm>
              <a:prstGeom prst="triangle">
                <a:avLst>
                  <a:gd name="adj" fmla="val 50000"/>
                </a:avLst>
              </a:prstGeom>
              <a:solidFill>
                <a:srgbClr val="CADBFE"/>
              </a:solidFill>
              <a:ln w="12700" cap="flat">
                <a:solidFill>
                  <a:srgbClr val="86133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32" name="Group 46"/>
            <p:cNvGrpSpPr>
              <a:grpSpLocks/>
            </p:cNvGrpSpPr>
            <p:nvPr/>
          </p:nvGrpSpPr>
          <p:grpSpPr bwMode="auto">
            <a:xfrm>
              <a:off x="144" y="128"/>
              <a:ext cx="400" cy="280"/>
              <a:chOff x="0" y="0"/>
              <a:chExt cx="400" cy="280"/>
            </a:xfrm>
          </p:grpSpPr>
          <p:sp>
            <p:nvSpPr>
              <p:cNvPr id="35" name="Rectangle 44"/>
              <p:cNvSpPr>
                <a:spLocks/>
              </p:cNvSpPr>
              <p:nvPr/>
            </p:nvSpPr>
            <p:spPr bwMode="auto">
              <a:xfrm>
                <a:off x="21" y="106"/>
                <a:ext cx="361" cy="174"/>
              </a:xfrm>
              <a:prstGeom prst="rect">
                <a:avLst/>
              </a:prstGeom>
              <a:solidFill>
                <a:srgbClr val="CADBFE"/>
              </a:solidFill>
              <a:ln w="12700" cap="flat">
                <a:solidFill>
                  <a:srgbClr val="005A7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36" name="AutoShape 45"/>
              <p:cNvSpPr>
                <a:spLocks/>
              </p:cNvSpPr>
              <p:nvPr/>
            </p:nvSpPr>
            <p:spPr bwMode="auto">
              <a:xfrm>
                <a:off x="0" y="0"/>
                <a:ext cx="400" cy="101"/>
              </a:xfrm>
              <a:prstGeom prst="triangle">
                <a:avLst>
                  <a:gd name="adj" fmla="val 50000"/>
                </a:avLst>
              </a:prstGeom>
              <a:solidFill>
                <a:srgbClr val="CADBFE"/>
              </a:solidFill>
              <a:ln w="12700" cap="flat">
                <a:solidFill>
                  <a:srgbClr val="86133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grpSp>
        <p:nvGrpSpPr>
          <p:cNvPr id="33" name="Group 67"/>
          <p:cNvGrpSpPr>
            <a:grpSpLocks/>
          </p:cNvGrpSpPr>
          <p:nvPr/>
        </p:nvGrpSpPr>
        <p:grpSpPr bwMode="auto">
          <a:xfrm>
            <a:off x="5833533" y="3086100"/>
            <a:ext cx="1389592" cy="990600"/>
            <a:chOff x="0" y="0"/>
            <a:chExt cx="807" cy="624"/>
          </a:xfrm>
        </p:grpSpPr>
        <p:grpSp>
          <p:nvGrpSpPr>
            <p:cNvPr id="34" name="Group 59"/>
            <p:cNvGrpSpPr>
              <a:grpSpLocks/>
            </p:cNvGrpSpPr>
            <p:nvPr/>
          </p:nvGrpSpPr>
          <p:grpSpPr bwMode="auto">
            <a:xfrm>
              <a:off x="208" y="0"/>
              <a:ext cx="599" cy="624"/>
              <a:chOff x="0" y="0"/>
              <a:chExt cx="599" cy="624"/>
            </a:xfrm>
          </p:grpSpPr>
          <p:sp>
            <p:nvSpPr>
              <p:cNvPr id="48" name="AutoShape 48"/>
              <p:cNvSpPr>
                <a:spLocks/>
              </p:cNvSpPr>
              <p:nvPr/>
            </p:nvSpPr>
            <p:spPr bwMode="auto">
              <a:xfrm>
                <a:off x="1" y="6"/>
                <a:ext cx="598" cy="612"/>
              </a:xfrm>
              <a:prstGeom prst="roundRect">
                <a:avLst>
                  <a:gd name="adj" fmla="val 20060"/>
                </a:avLst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49" name="Line 49"/>
              <p:cNvSpPr>
                <a:spLocks noChangeShapeType="1"/>
              </p:cNvSpPr>
              <p:nvPr/>
            </p:nvSpPr>
            <p:spPr bwMode="auto">
              <a:xfrm>
                <a:off x="26" y="34"/>
                <a:ext cx="544" cy="545"/>
              </a:xfrm>
              <a:prstGeom prst="line">
                <a:avLst/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50" name="Line 50"/>
              <p:cNvSpPr>
                <a:spLocks noChangeShapeType="1"/>
              </p:cNvSpPr>
              <p:nvPr/>
            </p:nvSpPr>
            <p:spPr bwMode="auto">
              <a:xfrm>
                <a:off x="0" y="221"/>
                <a:ext cx="376" cy="395"/>
              </a:xfrm>
              <a:prstGeom prst="line">
                <a:avLst/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>
                <a:off x="437" y="1"/>
                <a:ext cx="157" cy="161"/>
              </a:xfrm>
              <a:prstGeom prst="line">
                <a:avLst/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213" y="6"/>
                <a:ext cx="380" cy="383"/>
              </a:xfrm>
              <a:prstGeom prst="line">
                <a:avLst/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1" y="481"/>
                <a:ext cx="155" cy="143"/>
              </a:xfrm>
              <a:prstGeom prst="line">
                <a:avLst/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 flipH="1">
                <a:off x="24" y="32"/>
                <a:ext cx="544" cy="545"/>
              </a:xfrm>
              <a:prstGeom prst="line">
                <a:avLst/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 flipH="1">
                <a:off x="218" y="219"/>
                <a:ext cx="376" cy="396"/>
              </a:xfrm>
              <a:prstGeom prst="line">
                <a:avLst/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56" name="Line 56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57" cy="160"/>
              </a:xfrm>
              <a:prstGeom prst="line">
                <a:avLst/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57" name="Line 57"/>
              <p:cNvSpPr>
                <a:spLocks noChangeShapeType="1"/>
              </p:cNvSpPr>
              <p:nvPr/>
            </p:nvSpPr>
            <p:spPr bwMode="auto">
              <a:xfrm flipH="1">
                <a:off x="1" y="5"/>
                <a:ext cx="380" cy="383"/>
              </a:xfrm>
              <a:prstGeom prst="line">
                <a:avLst/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 flipH="1">
                <a:off x="438" y="479"/>
                <a:ext cx="155" cy="143"/>
              </a:xfrm>
              <a:prstGeom prst="line">
                <a:avLst/>
              </a:prstGeom>
              <a:noFill/>
              <a:ln w="12700" cap="flat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39" name="Group 66"/>
            <p:cNvGrpSpPr>
              <a:grpSpLocks/>
            </p:cNvGrpSpPr>
            <p:nvPr/>
          </p:nvGrpSpPr>
          <p:grpSpPr bwMode="auto">
            <a:xfrm>
              <a:off x="0" y="185"/>
              <a:ext cx="590" cy="430"/>
              <a:chOff x="0" y="0"/>
              <a:chExt cx="590" cy="430"/>
            </a:xfrm>
          </p:grpSpPr>
          <p:grpSp>
            <p:nvGrpSpPr>
              <p:cNvPr id="40" name="Group 62"/>
              <p:cNvGrpSpPr>
                <a:grpSpLocks/>
              </p:cNvGrpSpPr>
              <p:nvPr/>
            </p:nvGrpSpPr>
            <p:grpSpPr bwMode="auto">
              <a:xfrm>
                <a:off x="0" y="0"/>
                <a:ext cx="434" cy="295"/>
                <a:chOff x="0" y="0"/>
                <a:chExt cx="434" cy="295"/>
              </a:xfrm>
            </p:grpSpPr>
            <p:sp>
              <p:nvSpPr>
                <p:cNvPr id="46" name="Rectangle 60"/>
                <p:cNvSpPr>
                  <a:spLocks/>
                </p:cNvSpPr>
                <p:nvPr/>
              </p:nvSpPr>
              <p:spPr bwMode="auto">
                <a:xfrm>
                  <a:off x="23" y="112"/>
                  <a:ext cx="392" cy="183"/>
                </a:xfrm>
                <a:prstGeom prst="rect">
                  <a:avLst/>
                </a:prstGeom>
                <a:solidFill>
                  <a:srgbClr val="CADBFE"/>
                </a:solidFill>
                <a:ln w="12700" cap="flat">
                  <a:solidFill>
                    <a:srgbClr val="005A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47" name="AutoShape 61"/>
                <p:cNvSpPr>
                  <a:spLocks/>
                </p:cNvSpPr>
                <p:nvPr/>
              </p:nvSpPr>
              <p:spPr bwMode="auto">
                <a:xfrm>
                  <a:off x="0" y="0"/>
                  <a:ext cx="434" cy="10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ADBFE"/>
                </a:solidFill>
                <a:ln w="12700" cap="flat">
                  <a:solidFill>
                    <a:srgbClr val="86133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grpSp>
            <p:nvGrpSpPr>
              <p:cNvPr id="41" name="Group 65"/>
              <p:cNvGrpSpPr>
                <a:grpSpLocks/>
              </p:cNvGrpSpPr>
              <p:nvPr/>
            </p:nvGrpSpPr>
            <p:grpSpPr bwMode="auto">
              <a:xfrm>
                <a:off x="156" y="134"/>
                <a:ext cx="434" cy="296"/>
                <a:chOff x="0" y="0"/>
                <a:chExt cx="434" cy="295"/>
              </a:xfrm>
            </p:grpSpPr>
            <p:sp>
              <p:nvSpPr>
                <p:cNvPr id="44" name="Rectangle 63"/>
                <p:cNvSpPr>
                  <a:spLocks/>
                </p:cNvSpPr>
                <p:nvPr/>
              </p:nvSpPr>
              <p:spPr bwMode="auto">
                <a:xfrm>
                  <a:off x="23" y="112"/>
                  <a:ext cx="392" cy="183"/>
                </a:xfrm>
                <a:prstGeom prst="rect">
                  <a:avLst/>
                </a:prstGeom>
                <a:solidFill>
                  <a:srgbClr val="CADBFE"/>
                </a:solidFill>
                <a:ln w="12700" cap="flat">
                  <a:solidFill>
                    <a:srgbClr val="005A7C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45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434" cy="10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ADBFE"/>
                </a:solidFill>
                <a:ln w="12700" cap="flat">
                  <a:solidFill>
                    <a:srgbClr val="86133E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42" name="Group 72"/>
          <p:cNvGrpSpPr>
            <a:grpSpLocks/>
          </p:cNvGrpSpPr>
          <p:nvPr/>
        </p:nvGrpSpPr>
        <p:grpSpPr bwMode="auto">
          <a:xfrm>
            <a:off x="3577167" y="5651500"/>
            <a:ext cx="646642" cy="393700"/>
            <a:chOff x="0" y="0"/>
            <a:chExt cx="376" cy="248"/>
          </a:xfrm>
        </p:grpSpPr>
        <p:sp>
          <p:nvSpPr>
            <p:cNvPr id="60" name="AutoShape 68"/>
            <p:cNvSpPr>
              <a:spLocks/>
            </p:cNvSpPr>
            <p:nvPr/>
          </p:nvSpPr>
          <p:spPr bwMode="auto">
            <a:xfrm rot="-480000">
              <a:off x="45" y="20"/>
              <a:ext cx="286" cy="158"/>
            </a:xfrm>
            <a:custGeom>
              <a:avLst/>
              <a:gdLst>
                <a:gd name="T0" fmla="+- 0 10800 1002"/>
                <a:gd name="T1" fmla="*/ T0 w 19660"/>
                <a:gd name="T2" fmla="+- 0 10800 1104"/>
                <a:gd name="T3" fmla="*/ 10800 h 19614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19660" h="19614">
                  <a:moveTo>
                    <a:pt x="16772" y="2682"/>
                  </a:moveTo>
                  <a:cubicBezTo>
                    <a:pt x="20598" y="6469"/>
                    <a:pt x="20578" y="12678"/>
                    <a:pt x="16726" y="16552"/>
                  </a:cubicBezTo>
                  <a:cubicBezTo>
                    <a:pt x="12875" y="20425"/>
                    <a:pt x="6650" y="20496"/>
                    <a:pt x="2824" y="16710"/>
                  </a:cubicBezTo>
                  <a:cubicBezTo>
                    <a:pt x="-1002" y="12923"/>
                    <a:pt x="-982" y="6714"/>
                    <a:pt x="2870" y="2840"/>
                  </a:cubicBezTo>
                  <a:cubicBezTo>
                    <a:pt x="6721" y="-1033"/>
                    <a:pt x="12946" y="-1104"/>
                    <a:pt x="16772" y="2682"/>
                  </a:cubicBezTo>
                </a:path>
              </a:pathLst>
            </a:custGeom>
            <a:solidFill>
              <a:srgbClr val="FF766F"/>
            </a:solidFill>
            <a:ln w="12700" cap="flat">
              <a:solidFill>
                <a:srgbClr val="640E2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1" name="AutoShape 69"/>
            <p:cNvSpPr>
              <a:spLocks/>
            </p:cNvSpPr>
            <p:nvPr/>
          </p:nvSpPr>
          <p:spPr bwMode="auto">
            <a:xfrm>
              <a:off x="0" y="102"/>
              <a:ext cx="376" cy="106"/>
            </a:xfrm>
            <a:prstGeom prst="roundRect">
              <a:avLst>
                <a:gd name="adj" fmla="val 50000"/>
              </a:avLst>
            </a:prstGeom>
            <a:solidFill>
              <a:srgbClr val="FF766F"/>
            </a:solidFill>
            <a:ln w="6350" cap="flat">
              <a:solidFill>
                <a:srgbClr val="430A1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2" name="Oval 70"/>
            <p:cNvSpPr>
              <a:spLocks/>
            </p:cNvSpPr>
            <p:nvPr/>
          </p:nvSpPr>
          <p:spPr bwMode="auto">
            <a:xfrm>
              <a:off x="263" y="157"/>
              <a:ext cx="94" cy="91"/>
            </a:xfrm>
            <a:prstGeom prst="ellipse">
              <a:avLst/>
            </a:prstGeom>
            <a:solidFill>
              <a:srgbClr val="9A9A9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3" name="Oval 71"/>
            <p:cNvSpPr>
              <a:spLocks/>
            </p:cNvSpPr>
            <p:nvPr/>
          </p:nvSpPr>
          <p:spPr bwMode="auto">
            <a:xfrm>
              <a:off x="37" y="157"/>
              <a:ext cx="94" cy="91"/>
            </a:xfrm>
            <a:prstGeom prst="ellipse">
              <a:avLst/>
            </a:prstGeom>
            <a:solidFill>
              <a:srgbClr val="9A9A9A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43" name="Group 80"/>
          <p:cNvGrpSpPr>
            <a:grpSpLocks/>
          </p:cNvGrpSpPr>
          <p:nvPr/>
        </p:nvGrpSpPr>
        <p:grpSpPr bwMode="auto">
          <a:xfrm>
            <a:off x="2287324" y="1685925"/>
            <a:ext cx="863335" cy="687388"/>
            <a:chOff x="0" y="0"/>
            <a:chExt cx="501" cy="433"/>
          </a:xfrm>
        </p:grpSpPr>
        <p:sp>
          <p:nvSpPr>
            <p:cNvPr id="65" name="Line 73"/>
            <p:cNvSpPr>
              <a:spLocks noChangeShapeType="1"/>
            </p:cNvSpPr>
            <p:nvPr/>
          </p:nvSpPr>
          <p:spPr bwMode="auto">
            <a:xfrm flipH="1">
              <a:off x="25" y="230"/>
              <a:ext cx="406" cy="203"/>
            </a:xfrm>
            <a:prstGeom prst="line">
              <a:avLst/>
            </a:prstGeom>
            <a:noFill/>
            <a:ln w="254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6" name="Line 74"/>
            <p:cNvSpPr>
              <a:spLocks noChangeShapeType="1"/>
            </p:cNvSpPr>
            <p:nvPr/>
          </p:nvSpPr>
          <p:spPr bwMode="auto">
            <a:xfrm>
              <a:off x="425" y="122"/>
              <a:ext cx="2" cy="113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7" name="Line 75"/>
            <p:cNvSpPr>
              <a:spLocks noChangeShapeType="1"/>
            </p:cNvSpPr>
            <p:nvPr/>
          </p:nvSpPr>
          <p:spPr bwMode="auto">
            <a:xfrm>
              <a:off x="252" y="218"/>
              <a:ext cx="1" cy="113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8" name="Line 76"/>
            <p:cNvSpPr>
              <a:spLocks noChangeShapeType="1"/>
            </p:cNvSpPr>
            <p:nvPr/>
          </p:nvSpPr>
          <p:spPr bwMode="auto">
            <a:xfrm>
              <a:off x="74" y="301"/>
              <a:ext cx="2" cy="113"/>
            </a:xfrm>
            <a:prstGeom prst="line">
              <a:avLst/>
            </a:prstGeom>
            <a:noFill/>
            <a:ln w="12700" cap="flat">
              <a:solidFill>
                <a:srgbClr val="003C5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69" name="AutoShape 77"/>
            <p:cNvSpPr>
              <a:spLocks/>
            </p:cNvSpPr>
            <p:nvPr/>
          </p:nvSpPr>
          <p:spPr bwMode="auto">
            <a:xfrm flipH="1">
              <a:off x="355" y="0"/>
              <a:ext cx="146" cy="20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0" name="AutoShape 78"/>
            <p:cNvSpPr>
              <a:spLocks/>
            </p:cNvSpPr>
            <p:nvPr/>
          </p:nvSpPr>
          <p:spPr bwMode="auto">
            <a:xfrm flipH="1">
              <a:off x="177" y="76"/>
              <a:ext cx="146" cy="206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1" name="AutoShape 79"/>
            <p:cNvSpPr>
              <a:spLocks/>
            </p:cNvSpPr>
            <p:nvPr/>
          </p:nvSpPr>
          <p:spPr bwMode="auto">
            <a:xfrm flipH="1">
              <a:off x="0" y="173"/>
              <a:ext cx="145" cy="205"/>
            </a:xfrm>
            <a:prstGeom prst="roundRect">
              <a:avLst>
                <a:gd name="adj" fmla="val 33588"/>
              </a:avLst>
            </a:prstGeom>
            <a:solidFill>
              <a:schemeClr val="accent1"/>
            </a:solidFill>
            <a:ln w="63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72" name="Line 81"/>
          <p:cNvSpPr>
            <a:spLocks noChangeShapeType="1"/>
          </p:cNvSpPr>
          <p:nvPr/>
        </p:nvSpPr>
        <p:spPr bwMode="auto">
          <a:xfrm rot="10800000">
            <a:off x="2916767" y="2270125"/>
            <a:ext cx="732631" cy="814388"/>
          </a:xfrm>
          <a:prstGeom prst="line">
            <a:avLst/>
          </a:prstGeom>
          <a:noFill/>
          <a:ln w="25400" cap="flat">
            <a:solidFill>
              <a:srgbClr val="002D99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3" name="Line 82"/>
          <p:cNvSpPr>
            <a:spLocks noChangeShapeType="1"/>
          </p:cNvSpPr>
          <p:nvPr/>
        </p:nvSpPr>
        <p:spPr bwMode="auto">
          <a:xfrm rot="10800000" flipH="1">
            <a:off x="4278842" y="2387601"/>
            <a:ext cx="104908" cy="665163"/>
          </a:xfrm>
          <a:prstGeom prst="line">
            <a:avLst/>
          </a:prstGeom>
          <a:noFill/>
          <a:ln w="25400" cap="flat">
            <a:solidFill>
              <a:srgbClr val="002D99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4" name="Line 83"/>
          <p:cNvSpPr>
            <a:spLocks noChangeShapeType="1"/>
          </p:cNvSpPr>
          <p:nvPr/>
        </p:nvSpPr>
        <p:spPr bwMode="auto">
          <a:xfrm rot="10800000">
            <a:off x="4540251" y="3911600"/>
            <a:ext cx="679318" cy="438150"/>
          </a:xfrm>
          <a:prstGeom prst="line">
            <a:avLst/>
          </a:prstGeom>
          <a:noFill/>
          <a:ln w="25400" cap="flat">
            <a:solidFill>
              <a:srgbClr val="2B4714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5" name="Line 84"/>
          <p:cNvSpPr>
            <a:spLocks noChangeShapeType="1"/>
          </p:cNvSpPr>
          <p:nvPr/>
        </p:nvSpPr>
        <p:spPr bwMode="auto">
          <a:xfrm rot="10800000">
            <a:off x="6378708" y="1892301"/>
            <a:ext cx="395552" cy="111442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6" name="Line 85"/>
          <p:cNvSpPr>
            <a:spLocks noChangeShapeType="1"/>
          </p:cNvSpPr>
          <p:nvPr/>
        </p:nvSpPr>
        <p:spPr bwMode="auto">
          <a:xfrm rot="10800000">
            <a:off x="5971117" y="5143501"/>
            <a:ext cx="801423" cy="396875"/>
          </a:xfrm>
          <a:prstGeom prst="line">
            <a:avLst/>
          </a:prstGeom>
          <a:noFill/>
          <a:ln w="25400" cap="flat">
            <a:solidFill>
              <a:srgbClr val="A408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7" name="Line 86"/>
          <p:cNvSpPr>
            <a:spLocks noChangeShapeType="1"/>
          </p:cNvSpPr>
          <p:nvPr/>
        </p:nvSpPr>
        <p:spPr bwMode="auto">
          <a:xfrm rot="10800000" flipH="1">
            <a:off x="4249606" y="5143500"/>
            <a:ext cx="813461" cy="446088"/>
          </a:xfrm>
          <a:prstGeom prst="line">
            <a:avLst/>
          </a:prstGeom>
          <a:noFill/>
          <a:ln w="25400" cap="flat">
            <a:solidFill>
              <a:srgbClr val="A408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78" name="Line 87"/>
          <p:cNvSpPr>
            <a:spLocks noChangeShapeType="1"/>
          </p:cNvSpPr>
          <p:nvPr/>
        </p:nvSpPr>
        <p:spPr bwMode="auto">
          <a:xfrm flipH="1">
            <a:off x="5959079" y="4122738"/>
            <a:ext cx="460904" cy="373062"/>
          </a:xfrm>
          <a:prstGeom prst="line">
            <a:avLst/>
          </a:prstGeom>
          <a:noFill/>
          <a:ln w="25400" cap="flat">
            <a:solidFill>
              <a:srgbClr val="002D99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59" name="Group 100"/>
          <p:cNvGrpSpPr>
            <a:grpSpLocks/>
          </p:cNvGrpSpPr>
          <p:nvPr/>
        </p:nvGrpSpPr>
        <p:grpSpPr bwMode="auto">
          <a:xfrm>
            <a:off x="1277806" y="3390900"/>
            <a:ext cx="1308761" cy="1003300"/>
            <a:chOff x="0" y="0"/>
            <a:chExt cx="760" cy="632"/>
          </a:xfrm>
        </p:grpSpPr>
        <p:grpSp>
          <p:nvGrpSpPr>
            <p:cNvPr id="64" name="Group 93"/>
            <p:cNvGrpSpPr>
              <a:grpSpLocks/>
            </p:cNvGrpSpPr>
            <p:nvPr/>
          </p:nvGrpSpPr>
          <p:grpSpPr bwMode="auto">
            <a:xfrm>
              <a:off x="0" y="7"/>
              <a:ext cx="432" cy="625"/>
              <a:chOff x="0" y="0"/>
              <a:chExt cx="432" cy="624"/>
            </a:xfrm>
          </p:grpSpPr>
          <p:sp>
            <p:nvSpPr>
              <p:cNvPr id="87" name="AutoShape 88"/>
              <p:cNvSpPr>
                <a:spLocks/>
              </p:cNvSpPr>
              <p:nvPr/>
            </p:nvSpPr>
            <p:spPr bwMode="auto">
              <a:xfrm>
                <a:off x="155" y="304"/>
                <a:ext cx="121" cy="320"/>
              </a:xfrm>
              <a:prstGeom prst="roundRect">
                <a:avLst>
                  <a:gd name="adj" fmla="val 50000"/>
                </a:avLst>
              </a:prstGeom>
              <a:solidFill>
                <a:srgbClr val="452700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grpSp>
            <p:nvGrpSpPr>
              <p:cNvPr id="79" name="Group 92"/>
              <p:cNvGrpSpPr>
                <a:grpSpLocks/>
              </p:cNvGrpSpPr>
              <p:nvPr/>
            </p:nvGrpSpPr>
            <p:grpSpPr bwMode="auto">
              <a:xfrm>
                <a:off x="0" y="0"/>
                <a:ext cx="432" cy="380"/>
                <a:chOff x="0" y="0"/>
                <a:chExt cx="432" cy="380"/>
              </a:xfrm>
            </p:grpSpPr>
            <p:sp>
              <p:nvSpPr>
                <p:cNvPr id="89" name="Oval 89"/>
                <p:cNvSpPr>
                  <a:spLocks/>
                </p:cNvSpPr>
                <p:nvPr/>
              </p:nvSpPr>
              <p:spPr bwMode="auto">
                <a:xfrm>
                  <a:off x="117" y="0"/>
                  <a:ext cx="256" cy="310"/>
                </a:xfrm>
                <a:prstGeom prst="ellipse">
                  <a:avLst/>
                </a:prstGeom>
                <a:solidFill>
                  <a:srgbClr val="66B132"/>
                </a:solidFill>
                <a:ln w="12700" cap="flat">
                  <a:noFill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90" name="Oval 90"/>
                <p:cNvSpPr>
                  <a:spLocks/>
                </p:cNvSpPr>
                <p:nvPr/>
              </p:nvSpPr>
              <p:spPr bwMode="auto">
                <a:xfrm>
                  <a:off x="0" y="64"/>
                  <a:ext cx="272" cy="316"/>
                </a:xfrm>
                <a:prstGeom prst="ellipse">
                  <a:avLst/>
                </a:prstGeom>
                <a:solidFill>
                  <a:srgbClr val="66B132"/>
                </a:solidFill>
                <a:ln w="12700" cap="flat">
                  <a:noFill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91" name="Oval 91"/>
                <p:cNvSpPr>
                  <a:spLocks/>
                </p:cNvSpPr>
                <p:nvPr/>
              </p:nvSpPr>
              <p:spPr bwMode="auto">
                <a:xfrm>
                  <a:off x="139" y="155"/>
                  <a:ext cx="293" cy="225"/>
                </a:xfrm>
                <a:prstGeom prst="ellipse">
                  <a:avLst/>
                </a:prstGeom>
                <a:solidFill>
                  <a:srgbClr val="66B132"/>
                </a:solidFill>
                <a:ln w="12700" cap="flat">
                  <a:noFill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" name="Group 99"/>
            <p:cNvGrpSpPr>
              <a:grpSpLocks/>
            </p:cNvGrpSpPr>
            <p:nvPr/>
          </p:nvGrpSpPr>
          <p:grpSpPr bwMode="auto">
            <a:xfrm>
              <a:off x="432" y="0"/>
              <a:ext cx="328" cy="480"/>
              <a:chOff x="0" y="0"/>
              <a:chExt cx="328" cy="480"/>
            </a:xfrm>
          </p:grpSpPr>
          <p:sp>
            <p:nvSpPr>
              <p:cNvPr id="82" name="AutoShape 94"/>
              <p:cNvSpPr>
                <a:spLocks/>
              </p:cNvSpPr>
              <p:nvPr/>
            </p:nvSpPr>
            <p:spPr bwMode="auto">
              <a:xfrm>
                <a:off x="117" y="234"/>
                <a:ext cx="93" cy="246"/>
              </a:xfrm>
              <a:prstGeom prst="roundRect">
                <a:avLst>
                  <a:gd name="adj" fmla="val 50000"/>
                </a:avLst>
              </a:prstGeom>
              <a:solidFill>
                <a:srgbClr val="452700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grpSp>
            <p:nvGrpSpPr>
              <p:cNvPr id="81" name="Group 98"/>
              <p:cNvGrpSpPr>
                <a:grpSpLocks/>
              </p:cNvGrpSpPr>
              <p:nvPr/>
            </p:nvGrpSpPr>
            <p:grpSpPr bwMode="auto">
              <a:xfrm>
                <a:off x="0" y="0"/>
                <a:ext cx="328" cy="292"/>
                <a:chOff x="0" y="0"/>
                <a:chExt cx="328" cy="292"/>
              </a:xfrm>
            </p:grpSpPr>
            <p:sp>
              <p:nvSpPr>
                <p:cNvPr id="84" name="Oval 95"/>
                <p:cNvSpPr>
                  <a:spLocks/>
                </p:cNvSpPr>
                <p:nvPr/>
              </p:nvSpPr>
              <p:spPr bwMode="auto">
                <a:xfrm>
                  <a:off x="88" y="0"/>
                  <a:ext cx="195" cy="238"/>
                </a:xfrm>
                <a:prstGeom prst="ellipse">
                  <a:avLst/>
                </a:prstGeom>
                <a:solidFill>
                  <a:srgbClr val="66B132"/>
                </a:solidFill>
                <a:ln w="12700" cap="flat">
                  <a:noFill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85" name="Oval 96"/>
                <p:cNvSpPr>
                  <a:spLocks/>
                </p:cNvSpPr>
                <p:nvPr/>
              </p:nvSpPr>
              <p:spPr bwMode="auto">
                <a:xfrm>
                  <a:off x="0" y="49"/>
                  <a:ext cx="206" cy="243"/>
                </a:xfrm>
                <a:prstGeom prst="ellipse">
                  <a:avLst/>
                </a:prstGeom>
                <a:solidFill>
                  <a:srgbClr val="66B132"/>
                </a:solidFill>
                <a:ln w="12700" cap="flat">
                  <a:noFill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86" name="Oval 97"/>
                <p:cNvSpPr>
                  <a:spLocks/>
                </p:cNvSpPr>
                <p:nvPr/>
              </p:nvSpPr>
              <p:spPr bwMode="auto">
                <a:xfrm>
                  <a:off x="105" y="119"/>
                  <a:ext cx="223" cy="173"/>
                </a:xfrm>
                <a:prstGeom prst="ellipse">
                  <a:avLst/>
                </a:prstGeom>
                <a:solidFill>
                  <a:srgbClr val="66B132"/>
                </a:solidFill>
                <a:ln w="12700" cap="flat">
                  <a:noFill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92" name="Line 101"/>
          <p:cNvSpPr>
            <a:spLocks noChangeShapeType="1"/>
          </p:cNvSpPr>
          <p:nvPr/>
        </p:nvSpPr>
        <p:spPr bwMode="auto">
          <a:xfrm rot="10800000">
            <a:off x="1370675" y="2024063"/>
            <a:ext cx="435107" cy="1331912"/>
          </a:xfrm>
          <a:prstGeom prst="line">
            <a:avLst/>
          </a:prstGeom>
          <a:noFill/>
          <a:ln w="25400" cap="flat">
            <a:solidFill>
              <a:srgbClr val="2B4714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93" name="Line 102"/>
          <p:cNvSpPr>
            <a:spLocks noChangeShapeType="1"/>
          </p:cNvSpPr>
          <p:nvPr/>
        </p:nvSpPr>
        <p:spPr bwMode="auto">
          <a:xfrm rot="10800000">
            <a:off x="2510896" y="4279901"/>
            <a:ext cx="2524654" cy="588963"/>
          </a:xfrm>
          <a:prstGeom prst="line">
            <a:avLst/>
          </a:prstGeom>
          <a:noFill/>
          <a:ln w="25400" cap="flat">
            <a:solidFill>
              <a:srgbClr val="2B4714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94" name="Line 103"/>
          <p:cNvSpPr>
            <a:spLocks noChangeShapeType="1"/>
          </p:cNvSpPr>
          <p:nvPr/>
        </p:nvSpPr>
        <p:spPr bwMode="auto">
          <a:xfrm>
            <a:off x="4523052" y="4103689"/>
            <a:ext cx="610527" cy="388937"/>
          </a:xfrm>
          <a:prstGeom prst="line">
            <a:avLst/>
          </a:prstGeom>
          <a:noFill/>
          <a:ln w="25400" cap="flat">
            <a:solidFill>
              <a:srgbClr val="002D99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95" name="Rectangle 104"/>
          <p:cNvSpPr>
            <a:spLocks/>
          </p:cNvSpPr>
          <p:nvPr/>
        </p:nvSpPr>
        <p:spPr bwMode="auto">
          <a:xfrm>
            <a:off x="4554009" y="3251200"/>
            <a:ext cx="65666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0000FF"/>
                </a:solidFill>
                <a:ea typeface="Gill Sans" charset="0"/>
                <a:cs typeface="Gill Sans" charset="0"/>
              </a:rPr>
              <a:t>Strom</a:t>
            </a:r>
            <a:endParaRPr lang="de-DE" sz="180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96" name="Rectangle 105"/>
          <p:cNvSpPr>
            <a:spLocks/>
          </p:cNvSpPr>
          <p:nvPr/>
        </p:nvSpPr>
        <p:spPr bwMode="auto">
          <a:xfrm>
            <a:off x="7278159" y="3238500"/>
            <a:ext cx="151772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0000FF"/>
                </a:solidFill>
                <a:ea typeface="Gill Sans" charset="0"/>
                <a:cs typeface="Gill Sans" charset="0"/>
              </a:rPr>
              <a:t>Strom-Wärme</a:t>
            </a:r>
            <a:endParaRPr lang="de-DE" sz="180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97" name="Rectangle 106"/>
          <p:cNvSpPr>
            <a:spLocks/>
          </p:cNvSpPr>
          <p:nvPr/>
        </p:nvSpPr>
        <p:spPr bwMode="auto">
          <a:xfrm>
            <a:off x="5998633" y="4635500"/>
            <a:ext cx="464379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008080"/>
                </a:solidFill>
                <a:ea typeface="Gill Sans" charset="0"/>
                <a:cs typeface="Gill Sans" charset="0"/>
              </a:rPr>
              <a:t>Gas</a:t>
            </a:r>
            <a:endParaRPr lang="de-DE" sz="1800">
              <a:solidFill>
                <a:srgbClr val="008080"/>
              </a:solidFill>
              <a:ea typeface="Gill Sans" charset="0"/>
              <a:cs typeface="Gill Sans" charset="0"/>
            </a:endParaRPr>
          </a:p>
        </p:txBody>
      </p:sp>
      <p:sp>
        <p:nvSpPr>
          <p:cNvPr id="98" name="Rectangle 107"/>
          <p:cNvSpPr>
            <a:spLocks/>
          </p:cNvSpPr>
          <p:nvPr/>
        </p:nvSpPr>
        <p:spPr bwMode="auto">
          <a:xfrm>
            <a:off x="3040592" y="2019300"/>
            <a:ext cx="348963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chemeClr val="tx1"/>
                </a:solidFill>
                <a:ea typeface="Gill Sans" charset="0"/>
                <a:cs typeface="Gill Sans" charset="0"/>
              </a:rPr>
              <a:t>PV</a:t>
            </a:r>
            <a:endParaRPr lang="de-DE" sz="18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99" name="Rectangle 108"/>
          <p:cNvSpPr>
            <a:spLocks/>
          </p:cNvSpPr>
          <p:nvPr/>
        </p:nvSpPr>
        <p:spPr bwMode="auto">
          <a:xfrm>
            <a:off x="4787900" y="1193800"/>
            <a:ext cx="566946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chemeClr val="tx1"/>
                </a:solidFill>
                <a:ea typeface="Gill Sans" charset="0"/>
                <a:cs typeface="Gill Sans" charset="0"/>
              </a:rPr>
              <a:t>Wind</a:t>
            </a:r>
            <a:endParaRPr lang="de-DE" sz="18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00" name="Rectangle 109"/>
          <p:cNvSpPr>
            <a:spLocks/>
          </p:cNvSpPr>
          <p:nvPr/>
        </p:nvSpPr>
        <p:spPr bwMode="auto">
          <a:xfrm>
            <a:off x="1417108" y="4457700"/>
            <a:ext cx="132536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452700"/>
                </a:solidFill>
                <a:ea typeface="Gill Sans" charset="0"/>
                <a:cs typeface="Gill Sans" charset="0"/>
              </a:rPr>
              <a:t>Biomasse *)</a:t>
            </a:r>
            <a:endParaRPr lang="de-DE" sz="1800">
              <a:solidFill>
                <a:srgbClr val="4527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01" name="Rectangle 110"/>
          <p:cNvSpPr>
            <a:spLocks/>
          </p:cNvSpPr>
          <p:nvPr/>
        </p:nvSpPr>
        <p:spPr bwMode="auto">
          <a:xfrm>
            <a:off x="1706034" y="1193800"/>
            <a:ext cx="70851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chemeClr val="tx1"/>
                </a:solidFill>
                <a:ea typeface="Gill Sans" charset="0"/>
                <a:cs typeface="Gill Sans" charset="0"/>
              </a:rPr>
              <a:t>Sonne</a:t>
            </a:r>
            <a:endParaRPr lang="de-DE" sz="18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02" name="Rectangle 111"/>
          <p:cNvSpPr>
            <a:spLocks/>
          </p:cNvSpPr>
          <p:nvPr/>
        </p:nvSpPr>
        <p:spPr bwMode="auto">
          <a:xfrm>
            <a:off x="7635876" y="5257800"/>
            <a:ext cx="78481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A40800"/>
                </a:solidFill>
                <a:ea typeface="Gill Sans" charset="0"/>
                <a:cs typeface="Gill Sans" charset="0"/>
              </a:rPr>
              <a:t>Wärme</a:t>
            </a:r>
            <a:endParaRPr lang="de-DE" sz="1800">
              <a:solidFill>
                <a:srgbClr val="A408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03" name="Rectangle 112"/>
          <p:cNvSpPr>
            <a:spLocks/>
          </p:cNvSpPr>
          <p:nvPr/>
        </p:nvSpPr>
        <p:spPr bwMode="auto">
          <a:xfrm>
            <a:off x="3123142" y="5257800"/>
            <a:ext cx="876586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A40800"/>
                </a:solidFill>
                <a:ea typeface="Gill Sans" charset="0"/>
                <a:cs typeface="Gill Sans" charset="0"/>
              </a:rPr>
              <a:t>Verkehr</a:t>
            </a:r>
            <a:endParaRPr lang="de-DE" sz="1800">
              <a:solidFill>
                <a:srgbClr val="A408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04" name="Rectangle 113"/>
          <p:cNvSpPr>
            <a:spLocks/>
          </p:cNvSpPr>
          <p:nvPr/>
        </p:nvSpPr>
        <p:spPr bwMode="auto">
          <a:xfrm>
            <a:off x="990601" y="2413000"/>
            <a:ext cx="429066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1%</a:t>
            </a:r>
            <a:endParaRPr lang="de-DE" sz="18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05" name="Rectangle 114"/>
          <p:cNvSpPr>
            <a:spLocks/>
          </p:cNvSpPr>
          <p:nvPr/>
        </p:nvSpPr>
        <p:spPr bwMode="auto">
          <a:xfrm>
            <a:off x="2545292" y="2438400"/>
            <a:ext cx="55744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10%</a:t>
            </a:r>
            <a:endParaRPr lang="de-DE" sz="18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06" name="Rectangle 115"/>
          <p:cNvSpPr>
            <a:spLocks/>
          </p:cNvSpPr>
          <p:nvPr/>
        </p:nvSpPr>
        <p:spPr bwMode="auto">
          <a:xfrm>
            <a:off x="3714750" y="2438400"/>
            <a:ext cx="55744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20%</a:t>
            </a:r>
            <a:endParaRPr lang="de-DE" sz="18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07" name="Rectangle 116"/>
          <p:cNvSpPr>
            <a:spLocks/>
          </p:cNvSpPr>
          <p:nvPr/>
        </p:nvSpPr>
        <p:spPr bwMode="auto">
          <a:xfrm>
            <a:off x="5338233" y="2438400"/>
            <a:ext cx="55744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33%</a:t>
            </a:r>
            <a:endParaRPr lang="de-DE" sz="18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08" name="Rectangle 117"/>
          <p:cNvSpPr>
            <a:spLocks/>
          </p:cNvSpPr>
          <p:nvPr/>
        </p:nvSpPr>
        <p:spPr bwMode="auto">
          <a:xfrm>
            <a:off x="3068108" y="4546600"/>
            <a:ext cx="55744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50%</a:t>
            </a:r>
            <a:endParaRPr lang="de-DE" sz="18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09" name="Rectangle 118"/>
          <p:cNvSpPr>
            <a:spLocks/>
          </p:cNvSpPr>
          <p:nvPr/>
        </p:nvSpPr>
        <p:spPr bwMode="auto">
          <a:xfrm>
            <a:off x="6714067" y="2413000"/>
            <a:ext cx="55744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67%</a:t>
            </a:r>
            <a:endParaRPr lang="de-DE" sz="18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10" name="Rectangle 119"/>
          <p:cNvSpPr>
            <a:spLocks/>
          </p:cNvSpPr>
          <p:nvPr/>
        </p:nvSpPr>
        <p:spPr bwMode="auto">
          <a:xfrm>
            <a:off x="6287558" y="4254500"/>
            <a:ext cx="55744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70%</a:t>
            </a:r>
            <a:endParaRPr lang="de-DE" sz="18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11" name="Rectangle 120"/>
          <p:cNvSpPr>
            <a:spLocks/>
          </p:cNvSpPr>
          <p:nvPr/>
        </p:nvSpPr>
        <p:spPr bwMode="auto">
          <a:xfrm>
            <a:off x="5792258" y="5312445"/>
            <a:ext cx="55744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70%</a:t>
            </a:r>
            <a:endParaRPr lang="de-DE" sz="18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12" name="Rectangle 121"/>
          <p:cNvSpPr>
            <a:spLocks/>
          </p:cNvSpPr>
          <p:nvPr/>
        </p:nvSpPr>
        <p:spPr bwMode="auto">
          <a:xfrm>
            <a:off x="4695757" y="5320834"/>
            <a:ext cx="976842" cy="774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20%</a:t>
            </a:r>
          </a:p>
          <a:p>
            <a:pPr marL="39688"/>
            <a:r>
              <a:rPr lang="de-DE" sz="10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(40% für Hybrid Fahrzeuge)</a:t>
            </a:r>
            <a:endParaRPr lang="de-DE" sz="10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13" name="Rectangle 122"/>
          <p:cNvSpPr>
            <a:spLocks/>
          </p:cNvSpPr>
          <p:nvPr/>
        </p:nvSpPr>
        <p:spPr bwMode="auto">
          <a:xfrm>
            <a:off x="4719108" y="3746500"/>
            <a:ext cx="55744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60%</a:t>
            </a:r>
            <a:endParaRPr lang="de-DE" sz="18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14" name="Rectangle 123"/>
          <p:cNvSpPr>
            <a:spLocks/>
          </p:cNvSpPr>
          <p:nvPr/>
        </p:nvSpPr>
        <p:spPr bwMode="auto">
          <a:xfrm>
            <a:off x="4237567" y="4229100"/>
            <a:ext cx="55744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i="1" smtClean="0">
                <a:solidFill>
                  <a:srgbClr val="005A7C"/>
                </a:solidFill>
                <a:ea typeface="Gill Sans" charset="0"/>
                <a:cs typeface="Gill Sans" charset="0"/>
              </a:rPr>
              <a:t>40%</a:t>
            </a:r>
            <a:endParaRPr lang="de-DE" sz="1800" i="1">
              <a:solidFill>
                <a:srgbClr val="005A7C"/>
              </a:solidFill>
              <a:ea typeface="Gill Sans" charset="0"/>
              <a:cs typeface="Gill Sans" charset="0"/>
            </a:endParaRPr>
          </a:p>
        </p:txBody>
      </p:sp>
      <p:sp>
        <p:nvSpPr>
          <p:cNvPr id="115" name="Rectangle 124"/>
          <p:cNvSpPr>
            <a:spLocks/>
          </p:cNvSpPr>
          <p:nvPr/>
        </p:nvSpPr>
        <p:spPr bwMode="auto">
          <a:xfrm>
            <a:off x="426508" y="5435600"/>
            <a:ext cx="2435225" cy="635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endParaRPr lang="de-DE">
              <a:solidFill>
                <a:srgbClr val="452700"/>
              </a:solidFill>
              <a:ea typeface="Gill Sans" charset="0"/>
              <a:cs typeface="Gill Sans" charset="0"/>
            </a:endParaRPr>
          </a:p>
        </p:txBody>
      </p:sp>
      <p:pic>
        <p:nvPicPr>
          <p:cNvPr id="116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1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smtClean="0"/>
              <a:t>Inhalt</a:t>
            </a: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smtClean="0"/>
              <a:t>Technik der Energieversorgungsnetze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Einführung: Struktur der Netze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Erzeugung und Verteilung elektrischer Energie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Energiewende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>
                <a:solidFill>
                  <a:srgbClr val="E2001A"/>
                </a:solidFill>
              </a:rPr>
              <a:t>Technische Herausforderungen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4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Leitszenario 2011 A (BMU*) für Deutschland</a:t>
            </a:r>
          </a:p>
          <a:p>
            <a:pPr lvl="0"/>
            <a:endParaRPr lang="de-DE" sz="1800">
              <a:solidFill>
                <a:srgbClr val="4B4B4B"/>
              </a:solidFill>
            </a:endParaRPr>
          </a:p>
          <a:p>
            <a:pPr lvl="0"/>
            <a:endParaRPr lang="de-DE" sz="1800" smtClean="0">
              <a:solidFill>
                <a:srgbClr val="4B4B4B"/>
              </a:solidFill>
            </a:endParaRPr>
          </a:p>
          <a:p>
            <a:pPr lvl="0"/>
            <a:endParaRPr lang="de-DE" sz="1800">
              <a:solidFill>
                <a:srgbClr val="4B4B4B"/>
              </a:solidFill>
            </a:endParaRPr>
          </a:p>
          <a:p>
            <a:pPr lvl="0"/>
            <a:endParaRPr lang="de-DE" sz="1800" smtClean="0">
              <a:solidFill>
                <a:srgbClr val="4B4B4B"/>
              </a:solidFill>
            </a:endParaRPr>
          </a:p>
          <a:p>
            <a:pPr lvl="0"/>
            <a:endParaRPr lang="de-DE" sz="1800">
              <a:solidFill>
                <a:srgbClr val="4B4B4B"/>
              </a:solidFill>
            </a:endParaRPr>
          </a:p>
          <a:p>
            <a:pPr lvl="0"/>
            <a:endParaRPr lang="de-DE" sz="1800" smtClean="0">
              <a:solidFill>
                <a:srgbClr val="4B4B4B"/>
              </a:solidFill>
            </a:endParaRPr>
          </a:p>
          <a:p>
            <a:pPr lvl="0"/>
            <a:endParaRPr lang="de-DE" sz="1800">
              <a:solidFill>
                <a:srgbClr val="4B4B4B"/>
              </a:solidFill>
            </a:endParaRPr>
          </a:p>
          <a:p>
            <a:pPr lvl="0"/>
            <a:endParaRPr lang="de-DE" sz="1800" smtClean="0">
              <a:solidFill>
                <a:srgbClr val="4B4B4B"/>
              </a:solidFill>
            </a:endParaRPr>
          </a:p>
          <a:p>
            <a:pPr lvl="0"/>
            <a:endParaRPr lang="de-DE" sz="1800">
              <a:solidFill>
                <a:srgbClr val="4B4B4B"/>
              </a:solidFill>
            </a:endParaRPr>
          </a:p>
          <a:p>
            <a:pPr lvl="0"/>
            <a:endParaRPr lang="de-DE" sz="1800" smtClean="0">
              <a:solidFill>
                <a:srgbClr val="4B4B4B"/>
              </a:solidFill>
            </a:endParaRPr>
          </a:p>
          <a:p>
            <a:pPr lvl="0"/>
            <a:endParaRPr lang="de-DE" sz="2400">
              <a:solidFill>
                <a:srgbClr val="4B4B4B"/>
              </a:solidFill>
            </a:endParaRPr>
          </a:p>
          <a:p>
            <a:pPr lvl="0"/>
            <a:r>
              <a:rPr lang="de-DE" sz="1600" smtClean="0">
                <a:solidFill>
                  <a:srgbClr val="4B4B4B"/>
                </a:solidFill>
              </a:rPr>
              <a:t>*) BMU = Bundesministerium für Umwelt, Naturschutz und Reaktorsicherheit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1" indent="-457200"/>
            <a:r>
              <a:rPr lang="de-DE" smtClean="0"/>
              <a:t>Energiewende - Fahrplan </a:t>
            </a:r>
          </a:p>
        </p:txBody>
      </p:sp>
      <p:pic>
        <p:nvPicPr>
          <p:cNvPr id="7" name="Grafik 6" descr="Bruttostromerzeugung.png"/>
          <p:cNvPicPr>
            <a:picLocks noChangeAspect="1"/>
          </p:cNvPicPr>
          <p:nvPr/>
        </p:nvPicPr>
        <p:blipFill>
          <a:blip r:embed="rId2" cstate="print"/>
          <a:srcRect t="5076"/>
          <a:stretch>
            <a:fillRect/>
          </a:stretch>
        </p:blipFill>
        <p:spPr>
          <a:xfrm>
            <a:off x="1150184" y="1654631"/>
            <a:ext cx="7605633" cy="4546144"/>
          </a:xfrm>
          <a:prstGeom prst="rect">
            <a:avLst/>
          </a:prstGeom>
        </p:spPr>
      </p:pic>
      <p:grpSp>
        <p:nvGrpSpPr>
          <p:cNvPr id="2" name="Gruppieren 24"/>
          <p:cNvGrpSpPr/>
          <p:nvPr/>
        </p:nvGrpSpPr>
        <p:grpSpPr>
          <a:xfrm>
            <a:off x="2215370" y="2112279"/>
            <a:ext cx="4621928" cy="3753841"/>
            <a:chOff x="2044956" y="2112278"/>
            <a:chExt cx="4266395" cy="3753841"/>
          </a:xfrm>
        </p:grpSpPr>
        <p:grpSp>
          <p:nvGrpSpPr>
            <p:cNvPr id="3" name="Gruppieren 13"/>
            <p:cNvGrpSpPr/>
            <p:nvPr/>
          </p:nvGrpSpPr>
          <p:grpSpPr>
            <a:xfrm>
              <a:off x="2044956" y="2112278"/>
              <a:ext cx="4266395" cy="3753841"/>
              <a:chOff x="2044956" y="2121803"/>
              <a:chExt cx="4266395" cy="3753841"/>
            </a:xfrm>
          </p:grpSpPr>
          <p:sp>
            <p:nvSpPr>
              <p:cNvPr id="10" name="Rechteck 9"/>
              <p:cNvSpPr/>
              <p:nvPr/>
            </p:nvSpPr>
            <p:spPr bwMode="auto">
              <a:xfrm>
                <a:off x="2909593" y="2273931"/>
                <a:ext cx="831203" cy="3601713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" name="Rechteck 10"/>
              <p:cNvSpPr/>
              <p:nvPr/>
            </p:nvSpPr>
            <p:spPr bwMode="auto">
              <a:xfrm>
                <a:off x="2044956" y="2121803"/>
                <a:ext cx="376017" cy="3753841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 bwMode="auto">
              <a:xfrm>
                <a:off x="4226972" y="2273931"/>
                <a:ext cx="2084379" cy="3601713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36000" tIns="36000" rIns="36000" bIns="36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endParaRPr>
              </a:p>
            </p:txBody>
          </p:sp>
        </p:grpSp>
        <p:cxnSp>
          <p:nvCxnSpPr>
            <p:cNvPr id="18" name="Gerade Verbindung mit Pfeil 17"/>
            <p:cNvCxnSpPr/>
            <p:nvPr/>
          </p:nvCxnSpPr>
          <p:spPr bwMode="auto">
            <a:xfrm flipH="1">
              <a:off x="2819400" y="2857500"/>
              <a:ext cx="81915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feld 19"/>
            <p:cNvSpPr txBox="1"/>
            <p:nvPr/>
          </p:nvSpPr>
          <p:spPr bwMode="auto">
            <a:xfrm>
              <a:off x="3131816" y="2225989"/>
              <a:ext cx="720092" cy="68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smtClean="0">
                  <a:solidFill>
                    <a:srgbClr val="FF0000"/>
                  </a:solidFill>
                  <a:latin typeface="+mn-lt"/>
                </a:rPr>
                <a:t>16% </a:t>
              </a:r>
            </a:p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smtClean="0">
                  <a:solidFill>
                    <a:srgbClr val="FF0000"/>
                  </a:solidFill>
                  <a:latin typeface="+mn-lt"/>
                </a:rPr>
                <a:t>EE</a:t>
              </a:r>
            </a:p>
          </p:txBody>
        </p:sp>
        <p:sp>
          <p:nvSpPr>
            <p:cNvPr id="21" name="Textfeld 20"/>
            <p:cNvSpPr txBox="1"/>
            <p:nvPr/>
          </p:nvSpPr>
          <p:spPr bwMode="auto">
            <a:xfrm>
              <a:off x="3131816" y="3429000"/>
              <a:ext cx="720092" cy="68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smtClean="0">
                  <a:solidFill>
                    <a:srgbClr val="FF0000"/>
                  </a:solidFill>
                  <a:latin typeface="+mn-lt"/>
                </a:rPr>
                <a:t>84% </a:t>
              </a:r>
            </a:p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smtClean="0">
                  <a:solidFill>
                    <a:srgbClr val="FF0000"/>
                  </a:solidFill>
                  <a:latin typeface="+mn-lt"/>
                </a:rPr>
                <a:t>konv.</a:t>
              </a:r>
            </a:p>
          </p:txBody>
        </p:sp>
        <p:cxnSp>
          <p:nvCxnSpPr>
            <p:cNvPr id="22" name="Gerade Verbindung mit Pfeil 21"/>
            <p:cNvCxnSpPr/>
            <p:nvPr/>
          </p:nvCxnSpPr>
          <p:spPr bwMode="auto">
            <a:xfrm flipH="1">
              <a:off x="4126234" y="4316625"/>
              <a:ext cx="81915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feld 22"/>
            <p:cNvSpPr txBox="1"/>
            <p:nvPr/>
          </p:nvSpPr>
          <p:spPr bwMode="auto">
            <a:xfrm>
              <a:off x="4438650" y="3685114"/>
              <a:ext cx="720092" cy="68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smtClean="0">
                  <a:solidFill>
                    <a:srgbClr val="FF0000"/>
                  </a:solidFill>
                  <a:latin typeface="+mn-lt"/>
                </a:rPr>
                <a:t>53% EE</a:t>
              </a:r>
            </a:p>
          </p:txBody>
        </p:sp>
        <p:sp>
          <p:nvSpPr>
            <p:cNvPr id="24" name="Textfeld 23"/>
            <p:cNvSpPr txBox="1"/>
            <p:nvPr/>
          </p:nvSpPr>
          <p:spPr bwMode="auto">
            <a:xfrm>
              <a:off x="4438649" y="4888125"/>
              <a:ext cx="1753557" cy="37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0" bIns="36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04775" marR="0" indent="-104775" algn="l" defTabSz="914400" rtl="0" eaLnBrk="0" fontAlgn="base" latinLnBrk="0" hangingPunct="0">
                <a:lnSpc>
                  <a:spcPct val="11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smtClean="0">
                  <a:solidFill>
                    <a:srgbClr val="FF0000"/>
                  </a:solidFill>
                  <a:latin typeface="+mn-lt"/>
                </a:rPr>
                <a:t>47% konventionell</a:t>
              </a:r>
            </a:p>
          </p:txBody>
        </p:sp>
      </p:grpSp>
      <p:sp>
        <p:nvSpPr>
          <p:cNvPr id="16" name="Textfeld 15"/>
          <p:cNvSpPr txBox="1"/>
          <p:nvPr/>
        </p:nvSpPr>
        <p:spPr bwMode="auto">
          <a:xfrm>
            <a:off x="7098273" y="5658867"/>
            <a:ext cx="2670416" cy="7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4775" indent="-104775" eaLnBrk="0" hangingPunc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</a:pPr>
            <a:r>
              <a:rPr lang="de-DE" sz="800" kern="0" smtClean="0">
                <a:solidFill>
                  <a:schemeClr val="accent6"/>
                </a:solidFill>
                <a:latin typeface="+mn-lt"/>
              </a:rPr>
              <a:t>Quelle: DLR, IWES, IFNE: Schlussbericht - Langfristszenarien und Strategien für den Ausbau der erneuerbaren Energien in Deutschland bei Berücksichtigung der Entwicklung in Europa und global. 2012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 rot="21462680">
            <a:off x="4707184" y="2718367"/>
            <a:ext cx="2157959" cy="759808"/>
          </a:xfrm>
          <a:prstGeom prst="rect">
            <a:avLst/>
          </a:prstGeom>
          <a:solidFill>
            <a:srgbClr val="3399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2880008" algn="ctr" rotWithShape="0">
              <a:srgbClr val="919191">
                <a:alpha val="75000"/>
              </a:srgbClr>
            </a:outerShdw>
          </a:effectLst>
        </p:spPr>
        <p:txBody>
          <a:bodyPr lIns="38100" tIns="38100" rIns="82550" bIns="38100"/>
          <a:lstStyle/>
          <a:p>
            <a:pPr marL="6350" algn="ctr">
              <a:spcBef>
                <a:spcPct val="0"/>
              </a:spcBef>
            </a:pPr>
            <a:r>
              <a:rPr lang="de-DE" sz="1400" smtClean="0">
                <a:solidFill>
                  <a:srgbClr val="FFFFFF"/>
                </a:solidFill>
                <a:latin typeface="+mn-lt"/>
                <a:ea typeface="Arial Bold Italic" charset="0"/>
                <a:cs typeface="Arial Bold Italic" charset="0"/>
                <a:sym typeface="Arial Bold Italic" charset="0"/>
              </a:rPr>
              <a:t> technische Konsequenz: zunehmend dezentrale Einspeisung</a:t>
            </a:r>
            <a:endParaRPr lang="de-DE" sz="1400">
              <a:solidFill>
                <a:srgbClr val="FFFFFF"/>
              </a:solidFill>
              <a:latin typeface="+mn-lt"/>
              <a:ea typeface="Arial Bold Italic" charset="0"/>
              <a:cs typeface="Arial Bold Italic" charset="0"/>
              <a:sym typeface="Arial Bold Italic" charset="0"/>
            </a:endParaRPr>
          </a:p>
        </p:txBody>
      </p:sp>
      <p:pic>
        <p:nvPicPr>
          <p:cNvPr id="1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5505152" presetClass="entr" presetSubtype="4710544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 2010 und 2025 - Verbraucherstruktur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76" y="1143574"/>
            <a:ext cx="8245288" cy="536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 bwMode="auto">
          <a:xfrm>
            <a:off x="728382" y="1416424"/>
            <a:ext cx="3078630" cy="21515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1252818" y="4204447"/>
            <a:ext cx="1330511" cy="3765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2300" kern="0" dirty="0" smtClean="0">
                <a:solidFill>
                  <a:schemeClr val="tx2"/>
                </a:solidFill>
                <a:latin typeface="Arial Narrow" pitchFamily="34" charset="0"/>
              </a:rPr>
              <a:t>Land</a:t>
            </a:r>
            <a:endParaRPr kumimoji="0" lang="de-DE" sz="23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 bwMode="auto">
          <a:xfrm>
            <a:off x="5341470" y="4204448"/>
            <a:ext cx="1262529" cy="3765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Stadt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017788"/>
            <a:ext cx="9059863" cy="559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 2010 – inklusive Erzeuger</a:t>
            </a:r>
            <a:endParaRPr lang="de-DE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1252818" y="4204447"/>
            <a:ext cx="1330511" cy="3765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2300" kern="0" dirty="0" smtClean="0">
                <a:solidFill>
                  <a:schemeClr val="tx2"/>
                </a:solidFill>
                <a:latin typeface="Arial Narrow" pitchFamily="34" charset="0"/>
              </a:rPr>
              <a:t>Land</a:t>
            </a:r>
            <a:endParaRPr kumimoji="0" lang="de-DE" sz="23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 bwMode="auto">
          <a:xfrm>
            <a:off x="7198845" y="4128248"/>
            <a:ext cx="1262529" cy="3765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Stadt</a:t>
            </a:r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794" y="1013740"/>
            <a:ext cx="8992791" cy="567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 2025 – inklusive Erzeuger</a:t>
            </a:r>
            <a:endParaRPr lang="de-DE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1252818" y="4204447"/>
            <a:ext cx="1330511" cy="3765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2300" kern="0" dirty="0" smtClean="0">
                <a:solidFill>
                  <a:schemeClr val="tx2"/>
                </a:solidFill>
                <a:latin typeface="Arial Narrow" pitchFamily="34" charset="0"/>
              </a:rPr>
              <a:t>Land</a:t>
            </a:r>
            <a:endParaRPr kumimoji="0" lang="de-DE" sz="23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 bwMode="auto">
          <a:xfrm>
            <a:off x="7198845" y="4128248"/>
            <a:ext cx="1262529" cy="3765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Stadt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5087144" y="1333501"/>
            <a:ext cx="536575" cy="21907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de-DE" dirty="0" smtClean="0"/>
              <a:t>Effekte im Netzmodell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4099" name="Inhaltsplatzhalter 4"/>
          <p:cNvSpPr>
            <a:spLocks noGrp="1"/>
          </p:cNvSpPr>
          <p:nvPr>
            <p:ph idx="1"/>
          </p:nvPr>
        </p:nvSpPr>
        <p:spPr bwMode="auto">
          <a:xfrm>
            <a:off x="812540" y="863715"/>
            <a:ext cx="8932630" cy="46398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r>
              <a:rPr lang="de-DE" sz="2400" dirty="0"/>
              <a:t>Lastflüsse in den Verteilnetzen (Wirk- und Blindleistung)</a:t>
            </a:r>
            <a:endParaRPr lang="de-DE" sz="24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24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50" y="1727396"/>
            <a:ext cx="4375479" cy="360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727396"/>
            <a:ext cx="4338083" cy="360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>
            <a:off x="3917885" y="1718810"/>
            <a:ext cx="607021" cy="3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lang="de-DE" sz="2000" b="1" kern="0" dirty="0" smtClean="0">
                <a:solidFill>
                  <a:schemeClr val="accent6"/>
                </a:solidFill>
                <a:latin typeface="+mn-lt"/>
              </a:rPr>
              <a:t>2010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8823430" y="1718810"/>
            <a:ext cx="607021" cy="38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tabLst/>
            </a:pPr>
            <a:r>
              <a:rPr lang="de-DE" sz="2000" b="1" kern="0" dirty="0" smtClean="0">
                <a:solidFill>
                  <a:schemeClr val="accent6"/>
                </a:solidFill>
                <a:latin typeface="+mn-lt"/>
              </a:rPr>
              <a:t>2025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812540" y="5454225"/>
            <a:ext cx="7880123" cy="7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r>
              <a:rPr lang="de-DE" sz="2000" kern="0" dirty="0" smtClean="0">
                <a:solidFill>
                  <a:srgbClr val="555555"/>
                </a:solidFill>
                <a:latin typeface="+mj-lt"/>
              </a:rPr>
              <a:t>Veränderung der Lastflüsse und steigender Blindleistungsbedarf</a:t>
            </a:r>
          </a:p>
          <a:p>
            <a:pPr marL="285750" lvl="1" indent="-285750" eaLnBrk="0" hangingPunc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555555"/>
                </a:solidFill>
                <a:latin typeface="+mj-lt"/>
              </a:rPr>
              <a:t>Hohe Belastung der Synchrongeneratoren und Netzbetriebsmittel </a:t>
            </a:r>
            <a:endParaRPr lang="de-DE" sz="2000" dirty="0">
              <a:solidFill>
                <a:srgbClr val="555555"/>
              </a:solidFill>
              <a:latin typeface="+mj-lt"/>
            </a:endParaRPr>
          </a:p>
        </p:txBody>
      </p:sp>
      <p:pic>
        <p:nvPicPr>
          <p:cNvPr id="10" name="Picture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168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de-DE" dirty="0" smtClean="0"/>
              <a:t>Effekte im Netzmodell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4099" name="Inhaltsplatzhalter 4"/>
          <p:cNvSpPr>
            <a:spLocks noGrp="1"/>
          </p:cNvSpPr>
          <p:nvPr>
            <p:ph idx="1"/>
          </p:nvPr>
        </p:nvSpPr>
        <p:spPr bwMode="auto">
          <a:xfrm>
            <a:off x="812540" y="818710"/>
            <a:ext cx="8932630" cy="44705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r>
              <a:rPr lang="de-DE" dirty="0" smtClean="0"/>
              <a:t>V</a:t>
            </a:r>
            <a:r>
              <a:rPr lang="de-DE" sz="2400" dirty="0" smtClean="0"/>
              <a:t>erhalten bei Laständerungen</a:t>
            </a:r>
            <a:endParaRPr lang="de-DE" sz="24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marL="0" lvl="1" indent="0" eaLnBrk="0" hangingPunct="0">
              <a:buClr>
                <a:srgbClr val="0066AE"/>
              </a:buClr>
              <a:buSzPct val="90000"/>
              <a:buNone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  <a:p>
            <a:pPr lvl="1" eaLnBrk="0" hangingPunct="0">
              <a:buClr>
                <a:srgbClr val="0066AE"/>
              </a:buClr>
              <a:buSzPct val="90000"/>
              <a:defRPr/>
            </a:pPr>
            <a:endParaRPr lang="de-DE" sz="1600" dirty="0" smtClean="0">
              <a:solidFill>
                <a:srgbClr val="555555"/>
              </a:solidFill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584515" y="4994598"/>
            <a:ext cx="8868985" cy="108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</a:pPr>
            <a:r>
              <a:rPr lang="de-DE" sz="2000" kern="0" dirty="0" smtClean="0">
                <a:solidFill>
                  <a:srgbClr val="5C6971"/>
                </a:solidFill>
                <a:latin typeface="+mj-lt"/>
              </a:rPr>
              <a:t>Wirkleistungskennlinie im Jahre 2010 und 2025</a:t>
            </a:r>
          </a:p>
          <a:p>
            <a:pPr marL="285750" indent="-285750" eaLnBrk="0" hangingPunct="0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de-DE" sz="2000" kern="0" dirty="0">
                <a:solidFill>
                  <a:srgbClr val="5C6971"/>
                </a:solidFill>
                <a:latin typeface="+mj-lt"/>
              </a:rPr>
              <a:t>Die Abnahme konventioneller Kraftwerke führt zu einer steileren </a:t>
            </a:r>
            <a:r>
              <a:rPr lang="de-DE" sz="2000" kern="0" dirty="0" smtClean="0">
                <a:solidFill>
                  <a:srgbClr val="5C6971"/>
                </a:solidFill>
                <a:latin typeface="+mj-lt"/>
              </a:rPr>
              <a:t>Kennlinie</a:t>
            </a:r>
            <a:r>
              <a:rPr lang="de-DE" sz="2000" kern="0" dirty="0" smtClean="0">
                <a:solidFill>
                  <a:srgbClr val="5C6971"/>
                </a:solidFill>
                <a:latin typeface="+mn-lt"/>
              </a:rPr>
              <a:t>, d.h. Verdopplung der Änderungen der Netzfrequenz</a:t>
            </a:r>
            <a:endParaRPr lang="de-DE" sz="2000" kern="0" dirty="0" smtClean="0">
              <a:solidFill>
                <a:srgbClr val="5C697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0" y="1448780"/>
            <a:ext cx="9512733" cy="326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00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305393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smtClean="0"/>
              <a:t>Inhalt</a:t>
            </a: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smtClean="0"/>
              <a:t>Technik der Energieversorgungsnetze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>
                <a:solidFill>
                  <a:srgbClr val="E2001A"/>
                </a:solidFill>
              </a:rPr>
              <a:t>Einführung: Struktur der Netze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Erzeugung und Verteilung elektrischer Energie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Energiewende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Technische Herausforderungen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smtClean="0"/>
              <a:t>Technik der Netze</a:t>
            </a: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smtClean="0"/>
              <a:t>Netze mit 50% erneuerbare Energien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Umkehr des Lastflusses im ländlichen Bereich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Hoher Blindleistungsbedarf für dezentrale Erzeuger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Verschlechterung der Netzstatik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Herausforderungen für Ingenieure der Elektrotechnik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21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Energietechnik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24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4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ENDE </a:t>
            </a:r>
            <a:r>
              <a:rPr lang="en-US" sz="4000" kern="0" dirty="0" err="1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Teil</a:t>
            </a: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 1</a:t>
            </a:r>
          </a:p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thumb/e/ed/Stromversorgung.png/761px-Stromversorgu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43" y="773705"/>
            <a:ext cx="5822210" cy="5420087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6865150" y="5683386"/>
            <a:ext cx="1462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defTabSz="822325"/>
            <a:r>
              <a:rPr lang="de-DE" sz="800" smtClean="0">
                <a:cs typeface="Arial" charset="0"/>
                <a:sym typeface="Arial" charset="0"/>
              </a:rPr>
              <a:t>Quelle: </a:t>
            </a:r>
            <a:r>
              <a:rPr lang="de-DE" sz="800" smtClean="0"/>
              <a:t>Stefan Riepl, Wikimedia Commons</a:t>
            </a:r>
            <a:endParaRPr lang="de-DE" sz="800">
              <a:cs typeface="Arial" charset="0"/>
              <a:sym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03783" y="2729791"/>
            <a:ext cx="260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defTabSz="822325"/>
            <a:r>
              <a:rPr lang="de-DE" b="1" smtClean="0">
                <a:cs typeface="Arial" charset="0"/>
                <a:sym typeface="Arial" charset="0"/>
              </a:rPr>
              <a:t>Spannungsebenen &amp; Transformatoren</a:t>
            </a:r>
            <a:endParaRPr lang="de-DE" b="1">
              <a:cs typeface="Arial" charset="0"/>
              <a:sym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781629" y="1437701"/>
            <a:ext cx="122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3" defTabSz="822325"/>
            <a:r>
              <a:rPr lang="de-DE" b="1" i="1" smtClean="0">
                <a:solidFill>
                  <a:srgbClr val="2E64A3"/>
                </a:solidFill>
                <a:cs typeface="Arial" charset="0"/>
                <a:sym typeface="Arial" charset="0"/>
              </a:rPr>
              <a:t>Erzeuger</a:t>
            </a:r>
            <a:endParaRPr lang="de-DE" b="1" i="1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797702" y="4025804"/>
            <a:ext cx="1590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3" defTabSz="822325"/>
            <a:r>
              <a:rPr lang="de-DE" b="1" i="1" smtClean="0">
                <a:solidFill>
                  <a:srgbClr val="2E64A3"/>
                </a:solidFill>
                <a:cs typeface="Arial" charset="0"/>
                <a:sym typeface="Arial" charset="0"/>
              </a:rPr>
              <a:t>Verbraucher</a:t>
            </a:r>
            <a:endParaRPr lang="de-DE" b="1" i="1">
              <a:solidFill>
                <a:srgbClr val="2E64A3"/>
              </a:solidFill>
              <a:cs typeface="Arial" charset="0"/>
              <a:sym typeface="Arial" charset="0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Elektrische Energieversorgungsnetze</a:t>
            </a:r>
            <a:endParaRPr lang="de-DE"/>
          </a:p>
        </p:txBody>
      </p:sp>
      <p:pic>
        <p:nvPicPr>
          <p:cNvPr id="9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" y="818710"/>
            <a:ext cx="5232754" cy="54340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3993708" y="6003762"/>
            <a:ext cx="1497205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Quelle: Netzentwicklungsplan.de</a:t>
            </a:r>
            <a:endParaRPr lang="de-DE" sz="8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917300" y="914400"/>
            <a:ext cx="3446189" cy="5334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de-DE" sz="1800" smtClean="0"/>
              <a:t>Übertragungsnetzbetreiber</a:t>
            </a:r>
            <a:endParaRPr lang="de-DE" sz="1800" b="0" smtClean="0"/>
          </a:p>
          <a:p>
            <a:pPr lvl="1">
              <a:lnSpc>
                <a:spcPct val="100000"/>
              </a:lnSpc>
            </a:pPr>
            <a:r>
              <a:rPr lang="de-DE" sz="1800" smtClean="0"/>
              <a:t>Regelzonen</a:t>
            </a:r>
            <a:endParaRPr lang="de-DE" sz="1800" b="0" smtClean="0"/>
          </a:p>
          <a:p>
            <a:pPr lvl="1">
              <a:lnSpc>
                <a:spcPct val="100000"/>
              </a:lnSpc>
            </a:pPr>
            <a:r>
              <a:rPr lang="de-DE" sz="1800" b="0" smtClean="0"/>
              <a:t>Anpassung von Angebot und Nachfrage an elektrischer Leistung: </a:t>
            </a:r>
            <a:r>
              <a:rPr lang="de-DE" sz="1800" smtClean="0">
                <a:solidFill>
                  <a:srgbClr val="E2001A"/>
                </a:solidFill>
              </a:rPr>
              <a:t>Leistungsregelung</a:t>
            </a:r>
            <a:endParaRPr lang="de-DE" sz="1800" b="0" smtClean="0">
              <a:solidFill>
                <a:srgbClr val="E2001A"/>
              </a:solidFill>
            </a:endParaRPr>
          </a:p>
          <a:p>
            <a:pPr lvl="1">
              <a:lnSpc>
                <a:spcPct val="100000"/>
              </a:lnSpc>
              <a:buNone/>
            </a:pPr>
            <a:endParaRPr lang="de-DE" sz="1800" smtClean="0"/>
          </a:p>
          <a:p>
            <a:pPr>
              <a:buFont typeface="Arial" pitchFamily="34" charset="0"/>
              <a:buChar char="•"/>
            </a:pPr>
            <a:r>
              <a:rPr lang="de-DE" sz="1800" b="0" smtClean="0"/>
              <a:t>Konzept</a:t>
            </a:r>
          </a:p>
          <a:p>
            <a:pPr lvl="1">
              <a:lnSpc>
                <a:spcPct val="100000"/>
              </a:lnSpc>
            </a:pPr>
            <a:r>
              <a:rPr lang="de-DE" sz="1800" smtClean="0"/>
              <a:t>Planung: Netzfahrplan</a:t>
            </a:r>
          </a:p>
          <a:p>
            <a:pPr lvl="1">
              <a:lnSpc>
                <a:spcPct val="100000"/>
              </a:lnSpc>
            </a:pPr>
            <a:r>
              <a:rPr lang="de-DE" sz="1800" b="0" smtClean="0"/>
              <a:t>Planabweichungen dynamisch ausregeln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rgbClr val="0000CC"/>
              </a:buClr>
              <a:buSzTx/>
              <a:buFont typeface="Arial" charset="0"/>
              <a:buNone/>
              <a:tabLst/>
              <a:defRPr/>
            </a:pPr>
            <a:endParaRPr kumimoji="0" lang="de-DE" sz="2400" b="0" i="0" u="none" strike="noStrike" kern="0" cap="none" spc="0" normalizeH="0" baseline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mtClean="0"/>
              <a:t>Übertragungsnetz</a:t>
            </a:r>
            <a:r>
              <a:rPr lang="de-DE" smtClean="0">
                <a:solidFill>
                  <a:srgbClr val="5C6971"/>
                </a:solidFill>
              </a:rPr>
              <a:t/>
            </a:r>
            <a:br>
              <a:rPr lang="de-DE" smtClean="0">
                <a:solidFill>
                  <a:srgbClr val="5C6971"/>
                </a:solidFill>
              </a:rPr>
            </a:br>
            <a:endParaRPr lang="de-DE"/>
          </a:p>
        </p:txBody>
      </p:sp>
      <p:pic>
        <p:nvPicPr>
          <p:cNvPr id="8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erade Verbindung mit Pfeil 170"/>
          <p:cNvCxnSpPr>
            <a:cxnSpLocks noChangeShapeType="1"/>
          </p:cNvCxnSpPr>
          <p:nvPr/>
        </p:nvCxnSpPr>
        <p:spPr bwMode="gray">
          <a:xfrm flipV="1">
            <a:off x="2799577" y="4737682"/>
            <a:ext cx="1003565" cy="794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7" name="Rechteck 87"/>
          <p:cNvSpPr>
            <a:spLocks noChangeArrowheads="1"/>
          </p:cNvSpPr>
          <p:nvPr/>
        </p:nvSpPr>
        <p:spPr bwMode="gray">
          <a:xfrm>
            <a:off x="901171" y="4596275"/>
            <a:ext cx="1950244" cy="1092425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000" kern="0" smtClean="0">
                <a:solidFill>
                  <a:sysClr val="windowText" lastClr="000000"/>
                </a:solidFill>
              </a:rPr>
              <a:t>               ED           VACUTAP</a:t>
            </a:r>
            <a:r>
              <a:rPr lang="de-DE" sz="1000" kern="0" baseline="30000">
                <a:solidFill>
                  <a:sysClr val="windowText" lastClr="000000"/>
                </a:solidFill>
              </a:rPr>
              <a:t>®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77850" y="914400"/>
            <a:ext cx="8261879" cy="53340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00000"/>
              </a:lnSpc>
              <a:buNone/>
            </a:pPr>
            <a:r>
              <a:rPr lang="de-DE" sz="1800" smtClean="0">
                <a:solidFill>
                  <a:srgbClr val="5C6971"/>
                </a:solidFill>
              </a:rPr>
              <a:t>Spannung ist abhängig vom Lastzustand</a:t>
            </a:r>
            <a:endParaRPr lang="de-DE" sz="1800" b="0" smtClean="0">
              <a:solidFill>
                <a:srgbClr val="5C6971"/>
              </a:solidFill>
            </a:endParaRP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de-DE" sz="1800" smtClean="0">
                <a:solidFill>
                  <a:srgbClr val="5C6971"/>
                </a:solidFill>
              </a:rPr>
              <a:t>Spannungsabfall bei erhöhter Last (an der Impedanz des Netzes)</a:t>
            </a:r>
          </a:p>
          <a:p>
            <a:pPr lvl="1">
              <a:lnSpc>
                <a:spcPct val="100000"/>
              </a:lnSpc>
              <a:buFont typeface="Arial" pitchFamily="34" charset="0"/>
              <a:buChar char="•"/>
            </a:pPr>
            <a:r>
              <a:rPr lang="de-DE" sz="1800" smtClean="0">
                <a:solidFill>
                  <a:srgbClr val="5C6971"/>
                </a:solidFill>
              </a:rPr>
              <a:t>Spannungsanstieg bei niedriger Last bzw. bei Einspeisung</a:t>
            </a:r>
          </a:p>
          <a:p>
            <a:pPr lvl="1">
              <a:lnSpc>
                <a:spcPct val="100000"/>
              </a:lnSpc>
            </a:pPr>
            <a:endParaRPr lang="de-DE" sz="1800" smtClean="0"/>
          </a:p>
          <a:p>
            <a:pPr lvl="1">
              <a:lnSpc>
                <a:spcPct val="100000"/>
              </a:lnSpc>
            </a:pPr>
            <a:endParaRPr lang="de-DE" sz="18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endParaRPr lang="de-DE" sz="1400" smtClean="0"/>
          </a:p>
          <a:p>
            <a:pPr lvl="1">
              <a:lnSpc>
                <a:spcPct val="100000"/>
              </a:lnSpc>
              <a:buNone/>
            </a:pPr>
            <a:r>
              <a:rPr lang="de-DE" sz="1400" smtClean="0"/>
              <a:t>Laststufenschalter</a:t>
            </a:r>
          </a:p>
        </p:txBody>
      </p:sp>
      <p:cxnSp>
        <p:nvCxnSpPr>
          <p:cNvPr id="7" name="Gerade Verbindung mit Pfeil 170"/>
          <p:cNvCxnSpPr>
            <a:cxnSpLocks noChangeShapeType="1"/>
          </p:cNvCxnSpPr>
          <p:nvPr/>
        </p:nvCxnSpPr>
        <p:spPr bwMode="gray">
          <a:xfrm rot="5400000" flipH="1" flipV="1">
            <a:off x="4492824" y="3420455"/>
            <a:ext cx="285750" cy="1719"/>
          </a:xfrm>
          <a:prstGeom prst="straightConnector1">
            <a:avLst/>
          </a:prstGeom>
          <a:noFill/>
          <a:ln w="19050" algn="ctr">
            <a:solidFill>
              <a:srgbClr val="848484"/>
            </a:solidFill>
            <a:round/>
            <a:headEnd/>
            <a:tailEnd type="arrow" w="med" len="med"/>
          </a:ln>
        </p:spPr>
      </p:cxnSp>
      <p:cxnSp>
        <p:nvCxnSpPr>
          <p:cNvPr id="8" name="Gerade Verbindung mit Pfeil 170"/>
          <p:cNvCxnSpPr>
            <a:cxnSpLocks noChangeShapeType="1"/>
          </p:cNvCxnSpPr>
          <p:nvPr/>
        </p:nvCxnSpPr>
        <p:spPr bwMode="gray">
          <a:xfrm rot="5400000">
            <a:off x="5057842" y="3325998"/>
            <a:ext cx="287337" cy="1720"/>
          </a:xfrm>
          <a:prstGeom prst="straightConnector1">
            <a:avLst/>
          </a:prstGeom>
          <a:noFill/>
          <a:ln w="19050" algn="ctr">
            <a:solidFill>
              <a:srgbClr val="848484"/>
            </a:solidFill>
            <a:round/>
            <a:headEnd/>
            <a:tailEnd type="arrow" w="med" len="med"/>
          </a:ln>
        </p:spPr>
      </p:cxnSp>
      <p:cxnSp>
        <p:nvCxnSpPr>
          <p:cNvPr id="9" name="Gerade Verbindung mit Pfeil 170"/>
          <p:cNvCxnSpPr>
            <a:cxnSpLocks noChangeShapeType="1"/>
          </p:cNvCxnSpPr>
          <p:nvPr/>
        </p:nvCxnSpPr>
        <p:spPr bwMode="gray">
          <a:xfrm flipV="1">
            <a:off x="2801039" y="3630422"/>
            <a:ext cx="1003565" cy="794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0" name="Textfeld 182"/>
          <p:cNvSpPr txBox="1">
            <a:spLocks noChangeArrowheads="1"/>
          </p:cNvSpPr>
          <p:nvPr/>
        </p:nvSpPr>
        <p:spPr bwMode="gray">
          <a:xfrm>
            <a:off x="7064904" y="2950376"/>
            <a:ext cx="1946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800" b="1" kern="0">
                <a:solidFill>
                  <a:sysClr val="windowText" lastClr="000000"/>
                </a:solidFill>
              </a:rPr>
              <a:t>Regelgröße</a:t>
            </a:r>
            <a:br>
              <a:rPr lang="de-DE" sz="1800" b="1" kern="0">
                <a:solidFill>
                  <a:sysClr val="windowText" lastClr="000000"/>
                </a:solidFill>
              </a:rPr>
            </a:br>
            <a:r>
              <a:rPr lang="de-DE" sz="1800" kern="0">
                <a:solidFill>
                  <a:sysClr val="windowText" lastClr="000000"/>
                </a:solidFill>
              </a:rPr>
              <a:t>Netzspannung</a:t>
            </a:r>
          </a:p>
        </p:txBody>
      </p:sp>
      <p:cxnSp>
        <p:nvCxnSpPr>
          <p:cNvPr id="11" name="Gerade Verbindung mit Pfeil 186"/>
          <p:cNvCxnSpPr>
            <a:cxnSpLocks noChangeShapeType="1"/>
          </p:cNvCxnSpPr>
          <p:nvPr/>
        </p:nvCxnSpPr>
        <p:spPr bwMode="gray">
          <a:xfrm rot="10800000">
            <a:off x="6117307" y="5953376"/>
            <a:ext cx="1360410" cy="2360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2" name="Textfeld 191"/>
          <p:cNvSpPr txBox="1">
            <a:spLocks noChangeArrowheads="1"/>
          </p:cNvSpPr>
          <p:nvPr/>
        </p:nvSpPr>
        <p:spPr bwMode="gray">
          <a:xfrm>
            <a:off x="7248998" y="5686692"/>
            <a:ext cx="1946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800" b="1" kern="0">
                <a:solidFill>
                  <a:sysClr val="windowText" lastClr="000000"/>
                </a:solidFill>
              </a:rPr>
              <a:t>Sollwert</a:t>
            </a:r>
            <a:br>
              <a:rPr lang="de-DE" sz="1800" b="1" kern="0">
                <a:solidFill>
                  <a:sysClr val="windowText" lastClr="000000"/>
                </a:solidFill>
              </a:rPr>
            </a:br>
            <a:r>
              <a:rPr lang="de-DE" sz="1800" kern="0">
                <a:solidFill>
                  <a:sysClr val="windowText" lastClr="000000"/>
                </a:solidFill>
              </a:rPr>
              <a:t>Netzspannung</a:t>
            </a:r>
          </a:p>
        </p:txBody>
      </p:sp>
      <p:cxnSp>
        <p:nvCxnSpPr>
          <p:cNvPr id="13" name="Gerade Verbindung mit Pfeil 203"/>
          <p:cNvCxnSpPr>
            <a:cxnSpLocks noChangeShapeType="1"/>
          </p:cNvCxnSpPr>
          <p:nvPr/>
        </p:nvCxnSpPr>
        <p:spPr bwMode="gray">
          <a:xfrm rot="5400000">
            <a:off x="7736879" y="3920288"/>
            <a:ext cx="613801" cy="7501"/>
          </a:xfrm>
          <a:prstGeom prst="straightConnector1">
            <a:avLst/>
          </a:prstGeom>
          <a:noFill/>
          <a:ln w="2222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4" name="Rechteck 87"/>
          <p:cNvSpPr>
            <a:spLocks noChangeArrowheads="1"/>
          </p:cNvSpPr>
          <p:nvPr/>
        </p:nvSpPr>
        <p:spPr bwMode="gray">
          <a:xfrm>
            <a:off x="901171" y="2880763"/>
            <a:ext cx="1950244" cy="1361288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kern="0">
                <a:solidFill>
                  <a:sysClr val="windowText" lastClr="000000"/>
                </a:solidFill>
              </a:rPr>
              <a:t>Netzlast</a:t>
            </a:r>
          </a:p>
        </p:txBody>
      </p:sp>
      <p:sp>
        <p:nvSpPr>
          <p:cNvPr id="15" name="Rechteck 88"/>
          <p:cNvSpPr>
            <a:spLocks noChangeArrowheads="1"/>
          </p:cNvSpPr>
          <p:nvPr/>
        </p:nvSpPr>
        <p:spPr bwMode="gray">
          <a:xfrm>
            <a:off x="920470" y="2894265"/>
            <a:ext cx="1913413" cy="287337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>
                <a:solidFill>
                  <a:sysClr val="windowText" lastClr="000000"/>
                </a:solidFill>
              </a:rPr>
              <a:t>Störgröße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37188"/>
              </p:ext>
            </p:extLst>
          </p:nvPr>
        </p:nvGraphicFramePr>
        <p:xfrm>
          <a:off x="1332839" y="3291139"/>
          <a:ext cx="108690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Photo" r:id="rId3" imgW="5706272" imgH="3905795" progId="">
                  <p:embed/>
                </p:oleObj>
              </mc:Choice>
              <mc:Fallback>
                <p:oleObj name="Photo Editor Photo" r:id="rId3" imgW="5706272" imgH="390579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68" b="975"/>
                      <a:stretch>
                        <a:fillRect/>
                      </a:stretch>
                    </p:blipFill>
                    <p:spPr bwMode="gray">
                      <a:xfrm>
                        <a:off x="1332839" y="3291139"/>
                        <a:ext cx="108690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88"/>
          <p:cNvSpPr>
            <a:spLocks noChangeArrowheads="1"/>
          </p:cNvSpPr>
          <p:nvPr/>
        </p:nvSpPr>
        <p:spPr bwMode="gray">
          <a:xfrm>
            <a:off x="909938" y="4607023"/>
            <a:ext cx="1921600" cy="287337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>
                <a:solidFill>
                  <a:sysClr val="windowText" lastClr="000000"/>
                </a:solidFill>
              </a:rPr>
              <a:t>Stelleinrichtung</a:t>
            </a:r>
          </a:p>
        </p:txBody>
      </p:sp>
      <p:cxnSp>
        <p:nvCxnSpPr>
          <p:cNvPr id="21" name="AutoShape 94"/>
          <p:cNvCxnSpPr>
            <a:cxnSpLocks noChangeShapeType="1"/>
          </p:cNvCxnSpPr>
          <p:nvPr/>
        </p:nvCxnSpPr>
        <p:spPr bwMode="gray">
          <a:xfrm rot="10800000">
            <a:off x="1876293" y="5695865"/>
            <a:ext cx="2036233" cy="395288"/>
          </a:xfrm>
          <a:prstGeom prst="bentConnector2">
            <a:avLst/>
          </a:prstGeom>
          <a:noFill/>
          <a:ln w="19050">
            <a:solidFill>
              <a:srgbClr val="0070C0"/>
            </a:solidFill>
            <a:miter lim="800000"/>
            <a:headEnd/>
            <a:tailEnd type="arrow" w="med" len="med"/>
          </a:ln>
        </p:spPr>
      </p:cxnSp>
      <p:cxnSp>
        <p:nvCxnSpPr>
          <p:cNvPr id="24" name="AutoShape 98"/>
          <p:cNvCxnSpPr>
            <a:cxnSpLocks noChangeShapeType="1"/>
          </p:cNvCxnSpPr>
          <p:nvPr/>
        </p:nvCxnSpPr>
        <p:spPr bwMode="gray">
          <a:xfrm rot="5400000">
            <a:off x="6869510" y="4396589"/>
            <a:ext cx="428625" cy="1922727"/>
          </a:xfrm>
          <a:prstGeom prst="bentConnector2">
            <a:avLst/>
          </a:prstGeom>
          <a:noFill/>
          <a:ln w="19050">
            <a:solidFill>
              <a:srgbClr val="0070C0"/>
            </a:solidFill>
            <a:miter lim="800000"/>
            <a:headEnd/>
            <a:tailEnd type="arrow" w="med" len="med"/>
          </a:ln>
        </p:spPr>
      </p:cxnSp>
      <p:cxnSp>
        <p:nvCxnSpPr>
          <p:cNvPr id="25" name="Gerade Verbindung mit Pfeil 186"/>
          <p:cNvCxnSpPr>
            <a:cxnSpLocks noChangeShapeType="1"/>
            <a:endCxn id="27" idx="3"/>
          </p:cNvCxnSpPr>
          <p:nvPr/>
        </p:nvCxnSpPr>
        <p:spPr bwMode="gray">
          <a:xfrm rot="10800000" flipV="1">
            <a:off x="6104926" y="3621536"/>
            <a:ext cx="3300285" cy="794"/>
          </a:xfrm>
          <a:prstGeom prst="straightConnector1">
            <a:avLst/>
          </a:prstGeom>
          <a:noFill/>
          <a:ln w="19050" algn="ctr">
            <a:solidFill>
              <a:srgbClr val="0070C0"/>
            </a:solidFill>
            <a:round/>
            <a:headEnd type="arrow" w="med" len="med"/>
            <a:tailEnd/>
          </a:ln>
        </p:spPr>
      </p:cxnSp>
      <p:sp>
        <p:nvSpPr>
          <p:cNvPr id="26" name="Rechteck 87"/>
          <p:cNvSpPr>
            <a:spLocks noChangeArrowheads="1"/>
          </p:cNvSpPr>
          <p:nvPr/>
        </p:nvSpPr>
        <p:spPr bwMode="gray">
          <a:xfrm>
            <a:off x="3783542" y="3459414"/>
            <a:ext cx="2338917" cy="143986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kern="0">
                <a:solidFill>
                  <a:sysClr val="windowText" lastClr="000000"/>
                </a:solidFill>
              </a:rPr>
              <a:t>Regeltransformator</a:t>
            </a:r>
          </a:p>
        </p:txBody>
      </p:sp>
      <p:sp>
        <p:nvSpPr>
          <p:cNvPr id="27" name="Rechteck 88"/>
          <p:cNvSpPr>
            <a:spLocks noChangeArrowheads="1"/>
          </p:cNvSpPr>
          <p:nvPr/>
        </p:nvSpPr>
        <p:spPr bwMode="gray">
          <a:xfrm>
            <a:off x="3813371" y="3478662"/>
            <a:ext cx="2291554" cy="287337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>
                <a:solidFill>
                  <a:sysClr val="windowText" lastClr="000000"/>
                </a:solidFill>
              </a:rPr>
              <a:t>Regelstrecke</a:t>
            </a:r>
          </a:p>
        </p:txBody>
      </p:sp>
      <p:pic>
        <p:nvPicPr>
          <p:cNvPr id="28" name="Picture 61" descr="transform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4450821" y="3863299"/>
            <a:ext cx="100435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hteck 87"/>
          <p:cNvSpPr>
            <a:spLocks noChangeArrowheads="1"/>
          </p:cNvSpPr>
          <p:nvPr/>
        </p:nvSpPr>
        <p:spPr bwMode="gray">
          <a:xfrm>
            <a:off x="3783542" y="5178901"/>
            <a:ext cx="2338917" cy="1043872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lvl="1">
              <a:lnSpc>
                <a:spcPct val="100000"/>
              </a:lnSpc>
              <a:buNone/>
            </a:pPr>
            <a:r>
              <a:rPr lang="de-DE" sz="1400" smtClean="0"/>
              <a:t>Spannungsregler</a:t>
            </a:r>
          </a:p>
        </p:txBody>
      </p:sp>
      <p:sp>
        <p:nvSpPr>
          <p:cNvPr id="30" name="Rechteck 88"/>
          <p:cNvSpPr>
            <a:spLocks noChangeArrowheads="1"/>
          </p:cNvSpPr>
          <p:nvPr/>
        </p:nvSpPr>
        <p:spPr bwMode="gray">
          <a:xfrm>
            <a:off x="3813371" y="5183440"/>
            <a:ext cx="2300321" cy="287337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>
                <a:solidFill>
                  <a:sysClr val="windowText" lastClr="000000"/>
                </a:solidFill>
              </a:rPr>
              <a:t>Regler</a:t>
            </a:r>
          </a:p>
        </p:txBody>
      </p:sp>
      <p:sp>
        <p:nvSpPr>
          <p:cNvPr id="32" name="Oval 96"/>
          <p:cNvSpPr>
            <a:spLocks noChangeArrowheads="1"/>
          </p:cNvSpPr>
          <p:nvPr/>
        </p:nvSpPr>
        <p:spPr bwMode="gray">
          <a:xfrm>
            <a:off x="3778384" y="4677026"/>
            <a:ext cx="173698" cy="160338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795581" y="2298137"/>
            <a:ext cx="2340636" cy="980303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1000" kern="0">
              <a:solidFill>
                <a:srgbClr val="000000"/>
              </a:solidFill>
            </a:endParaRPr>
          </a:p>
        </p:txBody>
      </p:sp>
      <p:sp>
        <p:nvSpPr>
          <p:cNvPr id="34" name="Rechteck 88"/>
          <p:cNvSpPr>
            <a:spLocks noChangeArrowheads="1"/>
          </p:cNvSpPr>
          <p:nvPr/>
        </p:nvSpPr>
        <p:spPr bwMode="gray">
          <a:xfrm>
            <a:off x="3804605" y="2308476"/>
            <a:ext cx="2321126" cy="287338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 smtClean="0">
                <a:solidFill>
                  <a:sysClr val="windowText" lastClr="000000"/>
                </a:solidFill>
              </a:rPr>
              <a:t>Überwachung</a:t>
            </a:r>
            <a:endParaRPr lang="de-DE" sz="1600" b="1" kern="0">
              <a:solidFill>
                <a:sysClr val="windowText" lastClr="000000"/>
              </a:solidFill>
            </a:endParaRPr>
          </a:p>
        </p:txBody>
      </p:sp>
      <p:sp>
        <p:nvSpPr>
          <p:cNvPr id="35" name="Rechteck 87"/>
          <p:cNvSpPr>
            <a:spLocks noChangeArrowheads="1"/>
          </p:cNvSpPr>
          <p:nvPr/>
        </p:nvSpPr>
        <p:spPr bwMode="gray">
          <a:xfrm>
            <a:off x="7070065" y="3964239"/>
            <a:ext cx="1950244" cy="1263216"/>
          </a:xfrm>
          <a:prstGeom prst="rect">
            <a:avLst/>
          </a:prstGeom>
          <a:solidFill>
            <a:srgbClr val="FFFFFF"/>
          </a:solidFill>
          <a:ln w="12700" algn="ctr">
            <a:solidFill>
              <a:srgbClr val="0070C0"/>
            </a:solidFill>
            <a:round/>
            <a:headEnd/>
            <a:tailEnd/>
          </a:ln>
        </p:spPr>
        <p:txBody>
          <a:bodyPr wrap="none" lIns="0" tIns="0" rIns="0" bIns="72000" anchor="b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000" kern="0">
                <a:solidFill>
                  <a:sysClr val="windowText" lastClr="000000"/>
                </a:solidFill>
              </a:rPr>
              <a:t>Messwandler</a:t>
            </a:r>
          </a:p>
        </p:txBody>
      </p:sp>
      <p:sp>
        <p:nvSpPr>
          <p:cNvPr id="36" name="Rechteck 88"/>
          <p:cNvSpPr>
            <a:spLocks noChangeArrowheads="1"/>
          </p:cNvSpPr>
          <p:nvPr/>
        </p:nvSpPr>
        <p:spPr bwMode="gray">
          <a:xfrm>
            <a:off x="7083230" y="3983487"/>
            <a:ext cx="1919546" cy="287337"/>
          </a:xfrm>
          <a:prstGeom prst="rect">
            <a:avLst/>
          </a:prstGeom>
          <a:gradFill rotWithShape="1">
            <a:gsLst>
              <a:gs pos="0">
                <a:srgbClr val="DBDBDB"/>
              </a:gs>
              <a:gs pos="100000">
                <a:srgbClr val="B4B4B4"/>
              </a:gs>
            </a:gsLst>
            <a:lin ang="0" scaled="1"/>
          </a:gradFill>
          <a:ln w="12700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1600" b="1" kern="0">
                <a:solidFill>
                  <a:sysClr val="windowText" lastClr="000000"/>
                </a:solidFill>
              </a:rPr>
              <a:t>Messeinrichtung</a:t>
            </a:r>
          </a:p>
        </p:txBody>
      </p:sp>
      <p:grpSp>
        <p:nvGrpSpPr>
          <p:cNvPr id="2" name="Gruppieren 70"/>
          <p:cNvGrpSpPr>
            <a:grpSpLocks/>
          </p:cNvGrpSpPr>
          <p:nvPr/>
        </p:nvGrpSpPr>
        <p:grpSpPr bwMode="auto">
          <a:xfrm>
            <a:off x="7441540" y="4374630"/>
            <a:ext cx="1044308" cy="577697"/>
            <a:chOff x="6869113" y="3681413"/>
            <a:chExt cx="1112838" cy="739775"/>
          </a:xfrm>
        </p:grpSpPr>
        <p:sp>
          <p:nvSpPr>
            <p:cNvPr id="38" name="Line 9"/>
            <p:cNvSpPr>
              <a:spLocks noChangeShapeType="1"/>
            </p:cNvSpPr>
            <p:nvPr/>
          </p:nvSpPr>
          <p:spPr bwMode="gray">
            <a:xfrm>
              <a:off x="7175500" y="3681413"/>
              <a:ext cx="0" cy="7397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val 18"/>
            <p:cNvSpPr>
              <a:spLocks noChangeArrowheads="1"/>
            </p:cNvSpPr>
            <p:nvPr/>
          </p:nvSpPr>
          <p:spPr bwMode="gray">
            <a:xfrm>
              <a:off x="7067550" y="3795713"/>
              <a:ext cx="220663" cy="22542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gray">
            <a:xfrm>
              <a:off x="7175500" y="4144963"/>
              <a:ext cx="2984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AutoShape 22"/>
            <p:cNvSpPr>
              <a:spLocks noChangeArrowheads="1"/>
            </p:cNvSpPr>
            <p:nvPr/>
          </p:nvSpPr>
          <p:spPr bwMode="gray">
            <a:xfrm rot="-5400000">
              <a:off x="7436645" y="3890169"/>
              <a:ext cx="544512" cy="4953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072 w 21600"/>
                <a:gd name="T13" fmla="*/ 0 h 21600"/>
                <a:gd name="T14" fmla="*/ 19528 w 21600"/>
                <a:gd name="T15" fmla="*/ 53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647" y="3877"/>
                  </a:moveTo>
                  <a:cubicBezTo>
                    <a:pt x="6342" y="2370"/>
                    <a:pt x="8531" y="1537"/>
                    <a:pt x="10800" y="1538"/>
                  </a:cubicBezTo>
                  <a:cubicBezTo>
                    <a:pt x="13068" y="1538"/>
                    <a:pt x="15257" y="2370"/>
                    <a:pt x="16952" y="3877"/>
                  </a:cubicBezTo>
                  <a:lnTo>
                    <a:pt x="17974" y="2727"/>
                  </a:lnTo>
                  <a:cubicBezTo>
                    <a:pt x="15997" y="970"/>
                    <a:pt x="13444" y="-1"/>
                    <a:pt x="10799" y="0"/>
                  </a:cubicBezTo>
                  <a:cubicBezTo>
                    <a:pt x="8155" y="0"/>
                    <a:pt x="5602" y="970"/>
                    <a:pt x="3625" y="2727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gray">
            <a:xfrm>
              <a:off x="7523164" y="4029075"/>
              <a:ext cx="220662" cy="22383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de-DE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Textfeld 164"/>
            <p:cNvSpPr txBox="1">
              <a:spLocks noChangeArrowheads="1"/>
            </p:cNvSpPr>
            <p:nvPr/>
          </p:nvSpPr>
          <p:spPr bwMode="gray">
            <a:xfrm>
              <a:off x="7731126" y="4019550"/>
              <a:ext cx="250825" cy="35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ysClr val="windowText" lastClr="000000"/>
                  </a:solidFill>
                </a:rPr>
                <a:t>U</a:t>
              </a:r>
            </a:p>
          </p:txBody>
        </p:sp>
        <p:sp>
          <p:nvSpPr>
            <p:cNvPr id="44" name="Textfeld 165"/>
            <p:cNvSpPr txBox="1">
              <a:spLocks noChangeArrowheads="1"/>
            </p:cNvSpPr>
            <p:nvPr/>
          </p:nvSpPr>
          <p:spPr bwMode="gray">
            <a:xfrm flipH="1">
              <a:off x="6869113" y="3770313"/>
              <a:ext cx="265112" cy="354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200" kern="0">
                  <a:solidFill>
                    <a:sysClr val="windowText" lastClr="000000"/>
                  </a:solidFill>
                </a:rPr>
                <a:t>I</a:t>
              </a:r>
            </a:p>
          </p:txBody>
        </p:sp>
      </p:grpSp>
      <p:sp>
        <p:nvSpPr>
          <p:cNvPr id="46" name="Rechteck 45"/>
          <p:cNvSpPr/>
          <p:nvPr/>
        </p:nvSpPr>
        <p:spPr bwMode="auto">
          <a:xfrm>
            <a:off x="1127575" y="5409220"/>
            <a:ext cx="1575175" cy="2250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5" name="Titel 6"/>
          <p:cNvSpPr>
            <a:spLocks noGrp="1"/>
          </p:cNvSpPr>
          <p:nvPr>
            <p:ph type="title"/>
          </p:nvPr>
        </p:nvSpPr>
        <p:spPr>
          <a:xfrm>
            <a:off x="762000" y="330200"/>
            <a:ext cx="8534400" cy="469900"/>
          </a:xfrm>
        </p:spPr>
        <p:txBody>
          <a:bodyPr/>
          <a:lstStyle/>
          <a:p>
            <a:pPr lvl="0"/>
            <a:r>
              <a:rPr lang="de-DE" smtClean="0"/>
              <a:t>Spannungsregelung</a:t>
            </a:r>
            <a:r>
              <a:rPr lang="de-DE" smtClean="0">
                <a:solidFill>
                  <a:srgbClr val="5C6971"/>
                </a:solidFill>
              </a:rPr>
              <a:t/>
            </a:r>
            <a:br>
              <a:rPr lang="de-DE" smtClean="0">
                <a:solidFill>
                  <a:srgbClr val="5C6971"/>
                </a:solidFill>
              </a:rPr>
            </a:br>
            <a:endParaRPr lang="de-DE"/>
          </a:p>
        </p:txBody>
      </p:sp>
      <p:sp>
        <p:nvSpPr>
          <p:cNvPr id="48" name="Rectangle 2"/>
          <p:cNvSpPr>
            <a:spLocks/>
          </p:cNvSpPr>
          <p:nvPr/>
        </p:nvSpPr>
        <p:spPr bwMode="auto">
          <a:xfrm>
            <a:off x="3782870" y="6309320"/>
            <a:ext cx="1686359" cy="1231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de-DE" sz="800" smtClean="0">
                <a:solidFill>
                  <a:schemeClr val="tx1"/>
                </a:solidFill>
                <a:cs typeface="Arial" charset="0"/>
                <a:sym typeface="Arial" charset="0"/>
              </a:rPr>
              <a:t>Quelle: </a:t>
            </a:r>
            <a:r>
              <a:rPr lang="de-DE" sz="800" smtClean="0">
                <a:solidFill>
                  <a:schemeClr val="tx1"/>
                </a:solidFill>
                <a:cs typeface="Arial" charset="0"/>
              </a:rPr>
              <a:t>Maschinenfabrik Reinhausen</a:t>
            </a:r>
            <a:endParaRPr lang="de-DE" sz="800">
              <a:solidFill>
                <a:schemeClr val="tx1"/>
              </a:solidFill>
              <a:cs typeface="Arial" charset="0"/>
              <a:sym typeface="Arial" charset="0"/>
            </a:endParaRPr>
          </a:p>
        </p:txBody>
      </p:sp>
      <p:pic>
        <p:nvPicPr>
          <p:cNvPr id="49" name="Pictur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smtClean="0"/>
              <a:t>Inhalt</a:t>
            </a: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smtClean="0"/>
              <a:t>Technik der Energieversorgungsnetze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Einführung: Struktur der Netze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>
                <a:solidFill>
                  <a:srgbClr val="E2001A"/>
                </a:solidFill>
              </a:rPr>
              <a:t>Erzeugung und Verteilung elektrischer Energie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Energiewende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Technische Herausforderungen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mtClean="0">
                <a:latin typeface="Arial" charset="0"/>
                <a:cs typeface="Arial" charset="0"/>
              </a:rPr>
              <a:t>Traditionelle Methode: Fossile Brennstoffe</a:t>
            </a:r>
            <a:r>
              <a:rPr lang="de-DE" b="0" smtClean="0">
                <a:latin typeface="Arial" charset="0"/>
                <a:cs typeface="Arial" charset="0"/>
                <a:sym typeface="Arial" charset="0"/>
              </a:rPr>
              <a:t> </a:t>
            </a:r>
            <a:endParaRPr lang="de-DE" b="0" smtClean="0"/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 bwMode="auto">
          <a:xfrm>
            <a:off x="577850" y="4329101"/>
            <a:ext cx="8261879" cy="191929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1">
              <a:buNone/>
              <a:tabLst/>
            </a:pPr>
            <a:r>
              <a:rPr lang="de-DE" sz="2000" smtClean="0">
                <a:solidFill>
                  <a:srgbClr val="5C6971"/>
                </a:solidFill>
              </a:rPr>
              <a:t>Energiebilanz:</a:t>
            </a:r>
          </a:p>
          <a:p>
            <a:pPr lvl="1">
              <a:buFont typeface="Arial" charset="0"/>
              <a:buChar char="•"/>
              <a:tabLst/>
            </a:pPr>
            <a:r>
              <a:rPr lang="de-DE" sz="2000" smtClean="0">
                <a:solidFill>
                  <a:srgbClr val="5C6971"/>
                </a:solidFill>
              </a:rPr>
              <a:t>  Strom: 33% (Wirkungsgrad)</a:t>
            </a:r>
          </a:p>
          <a:p>
            <a:pPr lvl="1">
              <a:buFont typeface="Arial" charset="0"/>
              <a:buChar char="•"/>
              <a:tabLst/>
            </a:pPr>
            <a:r>
              <a:rPr lang="de-DE" sz="2000" smtClean="0">
                <a:solidFill>
                  <a:srgbClr val="5C6971"/>
                </a:solidFill>
              </a:rPr>
              <a:t>  Wärme: 67% (Abwärme)</a:t>
            </a:r>
          </a:p>
          <a:p>
            <a:pPr lvl="1">
              <a:buFont typeface="Arial" charset="0"/>
              <a:buChar char="•"/>
              <a:tabLst/>
            </a:pPr>
            <a:r>
              <a:rPr lang="de-DE" sz="2000" smtClean="0">
                <a:solidFill>
                  <a:srgbClr val="5C6971"/>
                </a:solidFill>
              </a:rPr>
              <a:t>  CO2: 1 Mt pro TWh (Abgas)</a:t>
            </a:r>
          </a:p>
        </p:txBody>
      </p:sp>
      <p:sp>
        <p:nvSpPr>
          <p:cNvPr id="4" name="Line 1"/>
          <p:cNvSpPr>
            <a:spLocks noChangeShapeType="1"/>
          </p:cNvSpPr>
          <p:nvPr/>
        </p:nvSpPr>
        <p:spPr bwMode="auto">
          <a:xfrm rot="10800000" flipH="1">
            <a:off x="2228851" y="3022600"/>
            <a:ext cx="5160" cy="725488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531769" y="3262313"/>
            <a:ext cx="949325" cy="939800"/>
            <a:chOff x="0" y="0"/>
            <a:chExt cx="552" cy="592"/>
          </a:xfrm>
        </p:grpSpPr>
        <p:sp>
          <p:nvSpPr>
            <p:cNvPr id="6" name="AutoShape 14"/>
            <p:cNvSpPr>
              <a:spLocks/>
            </p:cNvSpPr>
            <p:nvPr/>
          </p:nvSpPr>
          <p:spPr bwMode="auto">
            <a:xfrm>
              <a:off x="1" y="5"/>
              <a:ext cx="551" cy="581"/>
            </a:xfrm>
            <a:prstGeom prst="roundRect">
              <a:avLst>
                <a:gd name="adj" fmla="val 21787"/>
              </a:avLst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24" y="32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0" y="210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402" y="1"/>
              <a:ext cx="145" cy="15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196" y="6"/>
              <a:ext cx="350" cy="363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1" y="456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H="1">
              <a:off x="22" y="30"/>
              <a:ext cx="501" cy="517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 flipH="1">
              <a:off x="201" y="208"/>
              <a:ext cx="346" cy="375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H="1">
              <a:off x="0" y="0"/>
              <a:ext cx="144" cy="152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1" y="4"/>
              <a:ext cx="350" cy="364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H="1">
              <a:off x="403" y="454"/>
              <a:ext cx="143" cy="136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430867" y="1228726"/>
            <a:ext cx="2142860" cy="2047875"/>
            <a:chOff x="0" y="0"/>
            <a:chExt cx="1246" cy="1289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0" y="417"/>
              <a:ext cx="720" cy="872"/>
              <a:chOff x="0" y="0"/>
              <a:chExt cx="720" cy="872"/>
            </a:xfrm>
          </p:grpSpPr>
          <p:sp>
            <p:nvSpPr>
              <p:cNvPr id="25" name="Rectangle 26"/>
              <p:cNvSpPr>
                <a:spLocks/>
              </p:cNvSpPr>
              <p:nvPr/>
            </p:nvSpPr>
            <p:spPr bwMode="auto">
              <a:xfrm>
                <a:off x="326" y="431"/>
                <a:ext cx="394" cy="441"/>
              </a:xfrm>
              <a:prstGeom prst="rect">
                <a:avLst/>
              </a:prstGeom>
              <a:solidFill>
                <a:srgbClr val="80808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6" name="AutoShape 27"/>
              <p:cNvSpPr>
                <a:spLocks/>
              </p:cNvSpPr>
              <p:nvPr/>
            </p:nvSpPr>
            <p:spPr bwMode="auto">
              <a:xfrm>
                <a:off x="0" y="22"/>
                <a:ext cx="393" cy="850"/>
              </a:xfrm>
              <a:prstGeom prst="triangle">
                <a:avLst>
                  <a:gd name="adj" fmla="val 50000"/>
                </a:avLst>
              </a:prstGeom>
              <a:solidFill>
                <a:srgbClr val="676767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7" name="AutoShape 28"/>
              <p:cNvSpPr>
                <a:spLocks/>
              </p:cNvSpPr>
              <p:nvPr/>
            </p:nvSpPr>
            <p:spPr bwMode="auto">
              <a:xfrm>
                <a:off x="86" y="0"/>
                <a:ext cx="216" cy="383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" name="Line 29"/>
              <p:cNvSpPr>
                <a:spLocks noChangeShapeType="1"/>
              </p:cNvSpPr>
              <p:nvPr/>
            </p:nvSpPr>
            <p:spPr bwMode="auto">
              <a:xfrm rot="10800000" flipH="1">
                <a:off x="111" y="385"/>
                <a:ext cx="173" cy="1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9" name="Rectangle 30"/>
              <p:cNvSpPr>
                <a:spLocks/>
              </p:cNvSpPr>
              <p:nvPr/>
            </p:nvSpPr>
            <p:spPr bwMode="auto">
              <a:xfrm>
                <a:off x="511" y="140"/>
                <a:ext cx="94" cy="732"/>
              </a:xfrm>
              <a:prstGeom prst="rect">
                <a:avLst/>
              </a:prstGeom>
              <a:solidFill>
                <a:srgbClr val="4D4D4D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17" name="Group 37"/>
            <p:cNvGrpSpPr>
              <a:grpSpLocks/>
            </p:cNvGrpSpPr>
            <p:nvPr/>
          </p:nvGrpSpPr>
          <p:grpSpPr bwMode="auto">
            <a:xfrm rot="-1084431">
              <a:off x="461" y="108"/>
              <a:ext cx="752" cy="336"/>
              <a:chOff x="0" y="0"/>
              <a:chExt cx="751" cy="336"/>
            </a:xfrm>
          </p:grpSpPr>
          <p:sp>
            <p:nvSpPr>
              <p:cNvPr id="20" name="Oval 32"/>
              <p:cNvSpPr>
                <a:spLocks/>
              </p:cNvSpPr>
              <p:nvPr/>
            </p:nvSpPr>
            <p:spPr bwMode="auto">
              <a:xfrm>
                <a:off x="0" y="71"/>
                <a:ext cx="364" cy="241"/>
              </a:xfrm>
              <a:prstGeom prst="ellipse">
                <a:avLst/>
              </a:prstGeom>
              <a:solidFill>
                <a:srgbClr val="676767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1" name="Oval 33"/>
              <p:cNvSpPr>
                <a:spLocks/>
              </p:cNvSpPr>
              <p:nvPr/>
            </p:nvSpPr>
            <p:spPr bwMode="auto">
              <a:xfrm>
                <a:off x="174" y="0"/>
                <a:ext cx="320" cy="216"/>
              </a:xfrm>
              <a:prstGeom prst="ellipse">
                <a:avLst/>
              </a:prstGeom>
              <a:solidFill>
                <a:srgbClr val="676767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2" name="Oval 34"/>
              <p:cNvSpPr>
                <a:spLocks/>
              </p:cNvSpPr>
              <p:nvPr/>
            </p:nvSpPr>
            <p:spPr bwMode="auto">
              <a:xfrm>
                <a:off x="174" y="95"/>
                <a:ext cx="364" cy="241"/>
              </a:xfrm>
              <a:prstGeom prst="ellipse">
                <a:avLst/>
              </a:prstGeom>
              <a:solidFill>
                <a:srgbClr val="676767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3" name="Oval 35"/>
              <p:cNvSpPr>
                <a:spLocks/>
              </p:cNvSpPr>
              <p:nvPr/>
            </p:nvSpPr>
            <p:spPr bwMode="auto">
              <a:xfrm>
                <a:off x="336" y="2"/>
                <a:ext cx="285" cy="217"/>
              </a:xfrm>
              <a:prstGeom prst="ellipse">
                <a:avLst/>
              </a:prstGeom>
              <a:solidFill>
                <a:srgbClr val="676767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4" name="Oval 36"/>
              <p:cNvSpPr>
                <a:spLocks/>
              </p:cNvSpPr>
              <p:nvPr/>
            </p:nvSpPr>
            <p:spPr bwMode="auto">
              <a:xfrm>
                <a:off x="407" y="47"/>
                <a:ext cx="344" cy="230"/>
              </a:xfrm>
              <a:prstGeom prst="ellipse">
                <a:avLst/>
              </a:prstGeom>
              <a:solidFill>
                <a:srgbClr val="676767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1692275" y="3733801"/>
            <a:ext cx="4849813" cy="3175"/>
          </a:xfrm>
          <a:prstGeom prst="line">
            <a:avLst/>
          </a:prstGeom>
          <a:noFill/>
          <a:ln w="508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 rot="10800000" flipH="1">
            <a:off x="4003675" y="2908300"/>
            <a:ext cx="632883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18" name="Group 43"/>
          <p:cNvGrpSpPr>
            <a:grpSpLocks/>
          </p:cNvGrpSpPr>
          <p:nvPr/>
        </p:nvGrpSpPr>
        <p:grpSpPr bwMode="auto">
          <a:xfrm>
            <a:off x="2806701" y="2565400"/>
            <a:ext cx="1057672" cy="431800"/>
            <a:chOff x="0" y="0"/>
            <a:chExt cx="615" cy="272"/>
          </a:xfrm>
        </p:grpSpPr>
        <p:sp>
          <p:nvSpPr>
            <p:cNvPr id="33" name="AutoShape 41"/>
            <p:cNvSpPr>
              <a:spLocks/>
            </p:cNvSpPr>
            <p:nvPr/>
          </p:nvSpPr>
          <p:spPr bwMode="auto">
            <a:xfrm>
              <a:off x="0" y="0"/>
              <a:ext cx="466" cy="272"/>
            </a:xfrm>
            <a:prstGeom prst="triangle">
              <a:avLst>
                <a:gd name="adj" fmla="val 50000"/>
              </a:avLst>
            </a:prstGeom>
            <a:solidFill>
              <a:srgbClr val="1A1A1A"/>
            </a:solidFill>
            <a:ln w="25400" cap="flat">
              <a:solidFill>
                <a:srgbClr val="1A1A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34" name="AutoShape 42"/>
            <p:cNvSpPr>
              <a:spLocks/>
            </p:cNvSpPr>
            <p:nvPr/>
          </p:nvSpPr>
          <p:spPr bwMode="auto">
            <a:xfrm>
              <a:off x="149" y="51"/>
              <a:ext cx="466" cy="220"/>
            </a:xfrm>
            <a:prstGeom prst="triangle">
              <a:avLst>
                <a:gd name="adj" fmla="val 50000"/>
              </a:avLst>
            </a:prstGeom>
            <a:solidFill>
              <a:srgbClr val="1A1A1A"/>
            </a:solidFill>
            <a:ln w="25400" cap="flat">
              <a:solidFill>
                <a:srgbClr val="1A1A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35" name="Line 44"/>
          <p:cNvSpPr>
            <a:spLocks noChangeShapeType="1"/>
          </p:cNvSpPr>
          <p:nvPr/>
        </p:nvSpPr>
        <p:spPr bwMode="auto">
          <a:xfrm flipH="1">
            <a:off x="2971801" y="1968500"/>
            <a:ext cx="5160" cy="431800"/>
          </a:xfrm>
          <a:prstGeom prst="line">
            <a:avLst/>
          </a:prstGeom>
          <a:noFill/>
          <a:ln w="25400" cap="flat">
            <a:solidFill>
              <a:srgbClr val="343434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6" name="Line 45"/>
          <p:cNvSpPr>
            <a:spLocks noChangeShapeType="1"/>
          </p:cNvSpPr>
          <p:nvPr/>
        </p:nvSpPr>
        <p:spPr bwMode="auto">
          <a:xfrm flipH="1">
            <a:off x="2283884" y="3952875"/>
            <a:ext cx="744670" cy="7938"/>
          </a:xfrm>
          <a:prstGeom prst="line">
            <a:avLst/>
          </a:prstGeom>
          <a:noFill/>
          <a:ln w="25400" cap="flat">
            <a:solidFill>
              <a:srgbClr val="0000FF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7" name="Rectangle 46"/>
          <p:cNvSpPr>
            <a:spLocks/>
          </p:cNvSpPr>
          <p:nvPr/>
        </p:nvSpPr>
        <p:spPr bwMode="auto">
          <a:xfrm>
            <a:off x="4099984" y="2540000"/>
            <a:ext cx="799331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chemeClr val="tx1"/>
                </a:solidFill>
                <a:ea typeface="Gill Sans" charset="0"/>
                <a:cs typeface="Gill Sans" charset="0"/>
              </a:rPr>
              <a:t>C (Kohle)</a:t>
            </a:r>
            <a:endParaRPr lang="de-DE" sz="1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8" name="Rectangle 47"/>
          <p:cNvSpPr>
            <a:spLocks/>
          </p:cNvSpPr>
          <p:nvPr/>
        </p:nvSpPr>
        <p:spPr bwMode="auto">
          <a:xfrm>
            <a:off x="3054350" y="2032000"/>
            <a:ext cx="410190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chemeClr val="tx1"/>
                </a:solidFill>
                <a:ea typeface="Gill Sans" charset="0"/>
                <a:cs typeface="Gill Sans" charset="0"/>
              </a:rPr>
              <a:t>CO2</a:t>
            </a:r>
            <a:endParaRPr lang="de-DE" sz="1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39" name="Rectangle 48"/>
          <p:cNvSpPr>
            <a:spLocks/>
          </p:cNvSpPr>
          <p:nvPr/>
        </p:nvSpPr>
        <p:spPr bwMode="auto">
          <a:xfrm>
            <a:off x="3164417" y="3810000"/>
            <a:ext cx="519858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0000FF"/>
                </a:solidFill>
                <a:ea typeface="Gill Sans" charset="0"/>
                <a:cs typeface="Gill Sans" charset="0"/>
              </a:rPr>
              <a:t>Strom</a:t>
            </a:r>
            <a:endParaRPr lang="de-DE" sz="140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40" name="Rectangle 49"/>
          <p:cNvSpPr>
            <a:spLocks/>
          </p:cNvSpPr>
          <p:nvPr/>
        </p:nvSpPr>
        <p:spPr bwMode="auto">
          <a:xfrm>
            <a:off x="7635875" y="3276600"/>
            <a:ext cx="1133001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800" smtClean="0">
                <a:solidFill>
                  <a:srgbClr val="0000FF"/>
                </a:solidFill>
                <a:ea typeface="Gill Sans" charset="0"/>
                <a:cs typeface="Gill Sans" charset="0"/>
              </a:rPr>
              <a:t>Stromnetz</a:t>
            </a:r>
            <a:endParaRPr lang="de-DE" sz="1800">
              <a:solidFill>
                <a:srgbClr val="0000FF"/>
              </a:solidFill>
              <a:ea typeface="Gill Sans" charset="0"/>
              <a:cs typeface="Gill Sans" charset="0"/>
            </a:endParaRPr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flipH="1">
            <a:off x="1774826" y="1968501"/>
            <a:ext cx="5160" cy="430213"/>
          </a:xfrm>
          <a:prstGeom prst="line">
            <a:avLst/>
          </a:prstGeom>
          <a:noFill/>
          <a:ln w="25400" cap="flat">
            <a:solidFill>
              <a:srgbClr val="A40800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2" name="Rectangle 51"/>
          <p:cNvSpPr>
            <a:spLocks/>
          </p:cNvSpPr>
          <p:nvPr/>
        </p:nvSpPr>
        <p:spPr bwMode="auto">
          <a:xfrm>
            <a:off x="839259" y="2032000"/>
            <a:ext cx="619532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A40800"/>
                </a:solidFill>
                <a:ea typeface="Gill Sans" charset="0"/>
                <a:cs typeface="Gill Sans" charset="0"/>
              </a:rPr>
              <a:t>Wärme</a:t>
            </a:r>
            <a:endParaRPr lang="de-DE" sz="1400">
              <a:solidFill>
                <a:srgbClr val="A40800"/>
              </a:solidFill>
              <a:ea typeface="Gill Sans" charset="0"/>
              <a:cs typeface="Gill Sans" charset="0"/>
            </a:endParaRPr>
          </a:p>
        </p:txBody>
      </p:sp>
      <p:sp>
        <p:nvSpPr>
          <p:cNvPr id="43" name="Rectangle 52"/>
          <p:cNvSpPr>
            <a:spLocks/>
          </p:cNvSpPr>
          <p:nvPr/>
        </p:nvSpPr>
        <p:spPr bwMode="auto">
          <a:xfrm>
            <a:off x="1279525" y="3263900"/>
            <a:ext cx="838049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chemeClr val="tx1"/>
                </a:solidFill>
                <a:ea typeface="Gill Sans" charset="0"/>
                <a:cs typeface="Gill Sans" charset="0"/>
              </a:rPr>
              <a:t>Kraftwerk</a:t>
            </a:r>
            <a:endParaRPr lang="de-DE" sz="14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>
          <a:xfrm>
            <a:off x="560652" y="5364215"/>
            <a:ext cx="8268758" cy="693685"/>
          </a:xfrm>
          <a:prstGeom prst="rect">
            <a:avLst/>
          </a:prstGeom>
          <a:ln/>
        </p:spPr>
        <p:txBody>
          <a:bodyPr lIns="144000" tIns="180000" rIns="144000" bIns="180000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1" i="0" u="none" strike="noStrike" kern="0" cap="none" spc="0" normalizeH="0" baseline="0">
              <a:ln>
                <a:noFill/>
              </a:ln>
              <a:solidFill>
                <a:srgbClr val="005A7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54"/>
          <p:cNvSpPr>
            <a:spLocks/>
          </p:cNvSpPr>
          <p:nvPr/>
        </p:nvSpPr>
        <p:spPr bwMode="auto">
          <a:xfrm>
            <a:off x="3123141" y="3098800"/>
            <a:ext cx="28053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de-DE" sz="1400" smtClean="0">
                <a:solidFill>
                  <a:srgbClr val="0079A5"/>
                </a:solidFill>
                <a:ea typeface="Gill Sans" charset="0"/>
                <a:cs typeface="Gill Sans" charset="0"/>
              </a:rPr>
              <a:t>O2</a:t>
            </a:r>
            <a:endParaRPr lang="de-DE" sz="1400">
              <a:solidFill>
                <a:srgbClr val="0079A5"/>
              </a:solidFill>
              <a:ea typeface="Gill Sans" charset="0"/>
              <a:cs typeface="Gill Sans" charset="0"/>
            </a:endParaRPr>
          </a:p>
        </p:txBody>
      </p:sp>
      <p:sp>
        <p:nvSpPr>
          <p:cNvPr id="46" name="Line 55"/>
          <p:cNvSpPr>
            <a:spLocks noChangeShapeType="1"/>
          </p:cNvSpPr>
          <p:nvPr/>
        </p:nvSpPr>
        <p:spPr bwMode="auto">
          <a:xfrm>
            <a:off x="2777465" y="3246438"/>
            <a:ext cx="402431" cy="0"/>
          </a:xfrm>
          <a:prstGeom prst="line">
            <a:avLst/>
          </a:prstGeom>
          <a:noFill/>
          <a:ln w="25400" cap="flat">
            <a:solidFill>
              <a:srgbClr val="0091CE"/>
            </a:solidFill>
            <a:prstDash val="solid"/>
            <a:round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b="0" smtClean="0"/>
              <a:t>Erneuerbare Energien im Netz</a:t>
            </a:r>
          </a:p>
        </p:txBody>
      </p:sp>
      <p:sp>
        <p:nvSpPr>
          <p:cNvPr id="157" name="Rectangle 108"/>
          <p:cNvSpPr>
            <a:spLocks/>
          </p:cNvSpPr>
          <p:nvPr/>
        </p:nvSpPr>
        <p:spPr bwMode="auto">
          <a:xfrm>
            <a:off x="5133020" y="5319210"/>
            <a:ext cx="4185466" cy="76944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spAutoFit/>
          </a:bodyPr>
          <a:lstStyle/>
          <a:p>
            <a:pPr marL="39688"/>
            <a:r>
              <a:rPr lang="de-DE" sz="1000" smtClean="0">
                <a:ea typeface="Gill Sans" charset="0"/>
                <a:cs typeface="Gill Sans" charset="0"/>
              </a:rPr>
              <a:t>Legende:</a:t>
            </a:r>
          </a:p>
          <a:p>
            <a:pPr marL="39688"/>
            <a:r>
              <a:rPr lang="de-DE" sz="1000" smtClean="0">
                <a:ea typeface="Gill Sans" charset="0"/>
                <a:cs typeface="Gill Sans" charset="0"/>
              </a:rPr>
              <a:t>ÜN: Übertragungsnetz (380kV/220kV) </a:t>
            </a:r>
          </a:p>
          <a:p>
            <a:pPr marL="39688"/>
            <a:r>
              <a:rPr lang="de-DE" sz="1000" smtClean="0">
                <a:solidFill>
                  <a:schemeClr val="tx1"/>
                </a:solidFill>
                <a:ea typeface="Gill Sans" charset="0"/>
                <a:cs typeface="Gill Sans" charset="0"/>
              </a:rPr>
              <a:t>VN: Verteilnetz (110kV, 20kV)	</a:t>
            </a:r>
          </a:p>
          <a:p>
            <a:pPr marL="39688"/>
            <a:r>
              <a:rPr lang="de-DE" sz="1000" smtClean="0">
                <a:ea typeface="Gill Sans" charset="0"/>
                <a:cs typeface="Gill Sans" charset="0"/>
              </a:rPr>
              <a:t>ON: Ortsnetz (400V)</a:t>
            </a:r>
            <a:endParaRPr lang="de-DE" sz="100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grpSp>
        <p:nvGrpSpPr>
          <p:cNvPr id="2" name="Gruppieren 4"/>
          <p:cNvGrpSpPr/>
          <p:nvPr/>
        </p:nvGrpSpPr>
        <p:grpSpPr>
          <a:xfrm>
            <a:off x="301749" y="1088742"/>
            <a:ext cx="4743700" cy="3330368"/>
            <a:chOff x="161510" y="1133747"/>
            <a:chExt cx="4892334" cy="3375373"/>
          </a:xfrm>
        </p:grpSpPr>
        <p:sp>
          <p:nvSpPr>
            <p:cNvPr id="160" name="Gleichschenkliges Dreieck 159"/>
            <p:cNvSpPr/>
            <p:nvPr/>
          </p:nvSpPr>
          <p:spPr bwMode="auto">
            <a:xfrm>
              <a:off x="656565" y="2033845"/>
              <a:ext cx="2970330" cy="2475275"/>
            </a:xfrm>
            <a:prstGeom prst="triangle">
              <a:avLst/>
            </a:prstGeom>
            <a:noFill/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1" name="Gerade Verbindung 160"/>
            <p:cNvCxnSpPr/>
            <p:nvPr/>
          </p:nvCxnSpPr>
          <p:spPr bwMode="auto">
            <a:xfrm>
              <a:off x="1106615" y="2708920"/>
              <a:ext cx="2250250" cy="0"/>
            </a:xfrm>
            <a:prstGeom prst="line">
              <a:avLst/>
            </a:prstGeom>
            <a:noFill/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2456765" y="1187112"/>
              <a:ext cx="1008531" cy="1054374"/>
              <a:chOff x="0" y="110"/>
              <a:chExt cx="1214" cy="1179"/>
            </a:xfrm>
          </p:grpSpPr>
          <p:grpSp>
            <p:nvGrpSpPr>
              <p:cNvPr id="4" name="Group 31"/>
              <p:cNvGrpSpPr>
                <a:grpSpLocks/>
              </p:cNvGrpSpPr>
              <p:nvPr/>
            </p:nvGrpSpPr>
            <p:grpSpPr bwMode="auto">
              <a:xfrm>
                <a:off x="0" y="403"/>
                <a:ext cx="720" cy="886"/>
                <a:chOff x="0" y="-14"/>
                <a:chExt cx="720" cy="886"/>
              </a:xfrm>
            </p:grpSpPr>
            <p:sp>
              <p:nvSpPr>
                <p:cNvPr id="220" name="Rectangle 26"/>
                <p:cNvSpPr>
                  <a:spLocks/>
                </p:cNvSpPr>
                <p:nvPr/>
              </p:nvSpPr>
              <p:spPr bwMode="auto">
                <a:xfrm>
                  <a:off x="326" y="431"/>
                  <a:ext cx="394" cy="441"/>
                </a:xfrm>
                <a:prstGeom prst="rect">
                  <a:avLst/>
                </a:prstGeom>
                <a:solidFill>
                  <a:srgbClr val="808080"/>
                </a:solidFill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21" name="AutoShape 27"/>
                <p:cNvSpPr>
                  <a:spLocks/>
                </p:cNvSpPr>
                <p:nvPr/>
              </p:nvSpPr>
              <p:spPr bwMode="auto">
                <a:xfrm>
                  <a:off x="0" y="22"/>
                  <a:ext cx="393" cy="85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676767"/>
                </a:solidFill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22" name="AutoShape 28"/>
                <p:cNvSpPr>
                  <a:spLocks/>
                </p:cNvSpPr>
                <p:nvPr/>
              </p:nvSpPr>
              <p:spPr bwMode="auto">
                <a:xfrm>
                  <a:off x="0" y="-14"/>
                  <a:ext cx="379" cy="397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25400" cap="flat">
                  <a:noFill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23" name="Line 2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11" y="385"/>
                  <a:ext cx="173" cy="1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24" name="Rectangle 30"/>
                <p:cNvSpPr>
                  <a:spLocks/>
                </p:cNvSpPr>
                <p:nvPr/>
              </p:nvSpPr>
              <p:spPr bwMode="auto">
                <a:xfrm>
                  <a:off x="511" y="140"/>
                  <a:ext cx="94" cy="732"/>
                </a:xfrm>
                <a:prstGeom prst="rect">
                  <a:avLst/>
                </a:prstGeom>
                <a:solidFill>
                  <a:srgbClr val="4D4D4D"/>
                </a:solidFill>
                <a:ln w="12700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  <p:grpSp>
            <p:nvGrpSpPr>
              <p:cNvPr id="5" name="Group 37"/>
              <p:cNvGrpSpPr>
                <a:grpSpLocks/>
              </p:cNvGrpSpPr>
              <p:nvPr/>
            </p:nvGrpSpPr>
            <p:grpSpPr bwMode="auto">
              <a:xfrm rot="-1084431">
                <a:off x="463" y="110"/>
                <a:ext cx="751" cy="336"/>
                <a:chOff x="0" y="0"/>
                <a:chExt cx="751" cy="336"/>
              </a:xfrm>
            </p:grpSpPr>
            <p:sp>
              <p:nvSpPr>
                <p:cNvPr id="215" name="Oval 32"/>
                <p:cNvSpPr>
                  <a:spLocks/>
                </p:cNvSpPr>
                <p:nvPr/>
              </p:nvSpPr>
              <p:spPr bwMode="auto">
                <a:xfrm>
                  <a:off x="0" y="71"/>
                  <a:ext cx="364" cy="241"/>
                </a:xfrm>
                <a:prstGeom prst="ellipse">
                  <a:avLst/>
                </a:prstGeom>
                <a:solidFill>
                  <a:srgbClr val="676767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16" name="Oval 33"/>
                <p:cNvSpPr>
                  <a:spLocks/>
                </p:cNvSpPr>
                <p:nvPr/>
              </p:nvSpPr>
              <p:spPr bwMode="auto">
                <a:xfrm>
                  <a:off x="174" y="0"/>
                  <a:ext cx="320" cy="216"/>
                </a:xfrm>
                <a:prstGeom prst="ellipse">
                  <a:avLst/>
                </a:prstGeom>
                <a:solidFill>
                  <a:srgbClr val="676767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17" name="Oval 34"/>
                <p:cNvSpPr>
                  <a:spLocks/>
                </p:cNvSpPr>
                <p:nvPr/>
              </p:nvSpPr>
              <p:spPr bwMode="auto">
                <a:xfrm>
                  <a:off x="174" y="95"/>
                  <a:ext cx="364" cy="241"/>
                </a:xfrm>
                <a:prstGeom prst="ellipse">
                  <a:avLst/>
                </a:prstGeom>
                <a:solidFill>
                  <a:srgbClr val="676767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18" name="Oval 35"/>
                <p:cNvSpPr>
                  <a:spLocks/>
                </p:cNvSpPr>
                <p:nvPr/>
              </p:nvSpPr>
              <p:spPr bwMode="auto">
                <a:xfrm>
                  <a:off x="336" y="2"/>
                  <a:ext cx="285" cy="217"/>
                </a:xfrm>
                <a:prstGeom prst="ellipse">
                  <a:avLst/>
                </a:prstGeom>
                <a:solidFill>
                  <a:srgbClr val="676767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  <p:sp>
              <p:nvSpPr>
                <p:cNvPr id="219" name="Oval 36"/>
                <p:cNvSpPr>
                  <a:spLocks/>
                </p:cNvSpPr>
                <p:nvPr/>
              </p:nvSpPr>
              <p:spPr bwMode="auto">
                <a:xfrm>
                  <a:off x="407" y="47"/>
                  <a:ext cx="344" cy="230"/>
                </a:xfrm>
                <a:prstGeom prst="ellipse">
                  <a:avLst/>
                </a:prstGeom>
                <a:solidFill>
                  <a:srgbClr val="676767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401870" y="2708920"/>
              <a:ext cx="450050" cy="657200"/>
              <a:chOff x="0" y="0"/>
              <a:chExt cx="448" cy="656"/>
            </a:xfrm>
          </p:grpSpPr>
          <p:sp>
            <p:nvSpPr>
              <p:cNvPr id="207" name="Oval 19"/>
              <p:cNvSpPr>
                <a:spLocks/>
              </p:cNvSpPr>
              <p:nvPr/>
            </p:nvSpPr>
            <p:spPr bwMode="auto">
              <a:xfrm>
                <a:off x="0" y="0"/>
                <a:ext cx="448" cy="434"/>
              </a:xfrm>
              <a:prstGeom prst="ellipse">
                <a:avLst/>
              </a:prstGeom>
              <a:solidFill>
                <a:srgbClr val="C0EDFE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8" name="Line 20"/>
              <p:cNvSpPr>
                <a:spLocks noChangeShapeType="1"/>
              </p:cNvSpPr>
              <p:nvPr/>
            </p:nvSpPr>
            <p:spPr bwMode="auto">
              <a:xfrm>
                <a:off x="221" y="6"/>
                <a:ext cx="1" cy="206"/>
              </a:xfrm>
              <a:prstGeom prst="line">
                <a:avLst/>
              </a:prstGeom>
              <a:noFill/>
              <a:ln w="381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9" name="Line 21"/>
              <p:cNvSpPr>
                <a:spLocks noChangeShapeType="1"/>
              </p:cNvSpPr>
              <p:nvPr/>
            </p:nvSpPr>
            <p:spPr bwMode="auto">
              <a:xfrm flipH="1">
                <a:off x="40" y="225"/>
                <a:ext cx="166" cy="118"/>
              </a:xfrm>
              <a:prstGeom prst="line">
                <a:avLst/>
              </a:prstGeom>
              <a:noFill/>
              <a:ln w="381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10" name="Rectangle 22"/>
              <p:cNvSpPr>
                <a:spLocks/>
              </p:cNvSpPr>
              <p:nvPr/>
            </p:nvSpPr>
            <p:spPr bwMode="auto">
              <a:xfrm>
                <a:off x="201" y="221"/>
                <a:ext cx="40" cy="43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11" name="Line 23"/>
              <p:cNvSpPr>
                <a:spLocks noChangeShapeType="1"/>
              </p:cNvSpPr>
              <p:nvPr/>
            </p:nvSpPr>
            <p:spPr bwMode="auto">
              <a:xfrm>
                <a:off x="246" y="221"/>
                <a:ext cx="166" cy="115"/>
              </a:xfrm>
              <a:prstGeom prst="line">
                <a:avLst/>
              </a:prstGeom>
              <a:noFill/>
              <a:ln w="381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12" name="Oval 24"/>
              <p:cNvSpPr>
                <a:spLocks/>
              </p:cNvSpPr>
              <p:nvPr/>
            </p:nvSpPr>
            <p:spPr bwMode="auto">
              <a:xfrm>
                <a:off x="173" y="173"/>
                <a:ext cx="96" cy="10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7" name="Group 80"/>
            <p:cNvGrpSpPr>
              <a:grpSpLocks/>
            </p:cNvGrpSpPr>
            <p:nvPr/>
          </p:nvGrpSpPr>
          <p:grpSpPr bwMode="auto">
            <a:xfrm>
              <a:off x="161510" y="3609020"/>
              <a:ext cx="540059" cy="462363"/>
              <a:chOff x="0" y="0"/>
              <a:chExt cx="501" cy="433"/>
            </a:xfrm>
          </p:grpSpPr>
          <p:sp>
            <p:nvSpPr>
              <p:cNvPr id="200" name="Line 73"/>
              <p:cNvSpPr>
                <a:spLocks noChangeShapeType="1"/>
              </p:cNvSpPr>
              <p:nvPr/>
            </p:nvSpPr>
            <p:spPr bwMode="auto">
              <a:xfrm flipH="1">
                <a:off x="25" y="230"/>
                <a:ext cx="406" cy="203"/>
              </a:xfrm>
              <a:prstGeom prst="line">
                <a:avLst/>
              </a:prstGeom>
              <a:noFill/>
              <a:ln w="254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1" name="Line 74"/>
              <p:cNvSpPr>
                <a:spLocks noChangeShapeType="1"/>
              </p:cNvSpPr>
              <p:nvPr/>
            </p:nvSpPr>
            <p:spPr bwMode="auto">
              <a:xfrm>
                <a:off x="425" y="122"/>
                <a:ext cx="2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2" name="Line 75"/>
              <p:cNvSpPr>
                <a:spLocks noChangeShapeType="1"/>
              </p:cNvSpPr>
              <p:nvPr/>
            </p:nvSpPr>
            <p:spPr bwMode="auto">
              <a:xfrm>
                <a:off x="252" y="218"/>
                <a:ext cx="1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3" name="Line 76"/>
              <p:cNvSpPr>
                <a:spLocks noChangeShapeType="1"/>
              </p:cNvSpPr>
              <p:nvPr/>
            </p:nvSpPr>
            <p:spPr bwMode="auto">
              <a:xfrm>
                <a:off x="74" y="301"/>
                <a:ext cx="2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4" name="AutoShape 77"/>
              <p:cNvSpPr>
                <a:spLocks/>
              </p:cNvSpPr>
              <p:nvPr/>
            </p:nvSpPr>
            <p:spPr bwMode="auto">
              <a:xfrm flipH="1">
                <a:off x="355" y="0"/>
                <a:ext cx="146" cy="205"/>
              </a:xfrm>
              <a:prstGeom prst="roundRect">
                <a:avLst>
                  <a:gd name="adj" fmla="val 335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5" name="AutoShape 78"/>
              <p:cNvSpPr>
                <a:spLocks/>
              </p:cNvSpPr>
              <p:nvPr/>
            </p:nvSpPr>
            <p:spPr bwMode="auto">
              <a:xfrm flipH="1">
                <a:off x="177" y="76"/>
                <a:ext cx="146" cy="206"/>
              </a:xfrm>
              <a:prstGeom prst="roundRect">
                <a:avLst>
                  <a:gd name="adj" fmla="val 335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06" name="AutoShape 79"/>
              <p:cNvSpPr>
                <a:spLocks/>
              </p:cNvSpPr>
              <p:nvPr/>
            </p:nvSpPr>
            <p:spPr bwMode="auto">
              <a:xfrm flipH="1">
                <a:off x="0" y="173"/>
                <a:ext cx="145" cy="205"/>
              </a:xfrm>
              <a:prstGeom prst="roundRect">
                <a:avLst>
                  <a:gd name="adj" fmla="val 335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8" name="Gruppieren 63"/>
            <p:cNvGrpSpPr/>
            <p:nvPr/>
          </p:nvGrpSpPr>
          <p:grpSpPr>
            <a:xfrm>
              <a:off x="791580" y="1133747"/>
              <a:ext cx="1007700" cy="1364620"/>
              <a:chOff x="971600" y="1230331"/>
              <a:chExt cx="1007700" cy="1364620"/>
            </a:xfrm>
          </p:grpSpPr>
          <p:sp>
            <p:nvSpPr>
              <p:cNvPr id="183" name="Rectangle 26"/>
              <p:cNvSpPr>
                <a:spLocks/>
              </p:cNvSpPr>
              <p:nvPr/>
            </p:nvSpPr>
            <p:spPr bwMode="auto">
              <a:xfrm>
                <a:off x="1512455" y="2200568"/>
                <a:ext cx="327316" cy="394383"/>
              </a:xfrm>
              <a:prstGeom prst="rect">
                <a:avLst/>
              </a:prstGeom>
              <a:solidFill>
                <a:srgbClr val="80808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4" name="AutoShape 27"/>
              <p:cNvSpPr>
                <a:spLocks/>
              </p:cNvSpPr>
              <p:nvPr/>
            </p:nvSpPr>
            <p:spPr bwMode="auto">
              <a:xfrm>
                <a:off x="1241630" y="1834801"/>
                <a:ext cx="326485" cy="760150"/>
              </a:xfrm>
              <a:prstGeom prst="triangle">
                <a:avLst>
                  <a:gd name="adj" fmla="val 50000"/>
                </a:avLst>
              </a:prstGeom>
              <a:solidFill>
                <a:srgbClr val="676767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5" name="Line 29"/>
              <p:cNvSpPr>
                <a:spLocks noChangeShapeType="1"/>
              </p:cNvSpPr>
              <p:nvPr/>
            </p:nvSpPr>
            <p:spPr bwMode="auto">
              <a:xfrm rot="10800000" flipH="1">
                <a:off x="1333843" y="2159430"/>
                <a:ext cx="143720" cy="894"/>
              </a:xfrm>
              <a:prstGeom prst="lin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6" name="Rectangle 30"/>
              <p:cNvSpPr>
                <a:spLocks/>
              </p:cNvSpPr>
              <p:nvPr/>
            </p:nvSpPr>
            <p:spPr bwMode="auto">
              <a:xfrm>
                <a:off x="1666143" y="1940328"/>
                <a:ext cx="78091" cy="654623"/>
              </a:xfrm>
              <a:prstGeom prst="rect">
                <a:avLst/>
              </a:prstGeom>
              <a:solidFill>
                <a:srgbClr val="4D4D4D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grpSp>
            <p:nvGrpSpPr>
              <p:cNvPr id="9" name="Gruppieren 49"/>
              <p:cNvGrpSpPr/>
              <p:nvPr/>
            </p:nvGrpSpPr>
            <p:grpSpPr>
              <a:xfrm>
                <a:off x="971600" y="1230331"/>
                <a:ext cx="1007700" cy="1056160"/>
                <a:chOff x="971600" y="1230331"/>
                <a:chExt cx="1007700" cy="1056160"/>
              </a:xfrm>
            </p:grpSpPr>
            <p:grpSp>
              <p:nvGrpSpPr>
                <p:cNvPr id="10" name="Group 31"/>
                <p:cNvGrpSpPr>
                  <a:grpSpLocks/>
                </p:cNvGrpSpPr>
                <p:nvPr/>
              </p:nvGrpSpPr>
              <p:grpSpPr bwMode="auto">
                <a:xfrm>
                  <a:off x="971600" y="1403822"/>
                  <a:ext cx="598141" cy="882669"/>
                  <a:chOff x="0" y="-115"/>
                  <a:chExt cx="720" cy="987"/>
                </a:xfrm>
              </p:grpSpPr>
              <p:sp>
                <p:nvSpPr>
                  <p:cNvPr id="195" name="Rectangle 26"/>
                  <p:cNvSpPr>
                    <a:spLocks/>
                  </p:cNvSpPr>
                  <p:nvPr/>
                </p:nvSpPr>
                <p:spPr bwMode="auto">
                  <a:xfrm>
                    <a:off x="326" y="431"/>
                    <a:ext cx="394" cy="441"/>
                  </a:xfrm>
                  <a:prstGeom prst="rect">
                    <a:avLst/>
                  </a:prstGeom>
                  <a:solidFill>
                    <a:srgbClr val="808080"/>
                  </a:solidFill>
                  <a:ln w="12700" cap="flat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6" name="AutoShape 27"/>
                  <p:cNvSpPr>
                    <a:spLocks/>
                  </p:cNvSpPr>
                  <p:nvPr/>
                </p:nvSpPr>
                <p:spPr bwMode="auto">
                  <a:xfrm>
                    <a:off x="0" y="22"/>
                    <a:ext cx="393" cy="85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676767"/>
                  </a:solidFill>
                  <a:ln w="12700" cap="flat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7" name="AutoShape 28"/>
                  <p:cNvSpPr>
                    <a:spLocks/>
                  </p:cNvSpPr>
                  <p:nvPr/>
                </p:nvSpPr>
                <p:spPr bwMode="auto">
                  <a:xfrm>
                    <a:off x="0" y="-115"/>
                    <a:ext cx="379" cy="49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25400" cap="flat">
                    <a:noFill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8" name="Line 29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111" y="385"/>
                    <a:ext cx="173" cy="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9" name="Rectangle 30"/>
                  <p:cNvSpPr>
                    <a:spLocks/>
                  </p:cNvSpPr>
                  <p:nvPr/>
                </p:nvSpPr>
                <p:spPr bwMode="auto">
                  <a:xfrm>
                    <a:off x="511" y="140"/>
                    <a:ext cx="94" cy="732"/>
                  </a:xfrm>
                  <a:prstGeom prst="rect">
                    <a:avLst/>
                  </a:prstGeom>
                  <a:solidFill>
                    <a:srgbClr val="4D4D4D"/>
                  </a:solidFill>
                  <a:ln w="12700" cap="flat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1" name="Group 37"/>
                <p:cNvGrpSpPr>
                  <a:grpSpLocks/>
                </p:cNvGrpSpPr>
                <p:nvPr/>
              </p:nvGrpSpPr>
              <p:grpSpPr bwMode="auto">
                <a:xfrm rot="20515569">
                  <a:off x="1354576" y="1230331"/>
                  <a:ext cx="624724" cy="300483"/>
                  <a:chOff x="0" y="0"/>
                  <a:chExt cx="751" cy="336"/>
                </a:xfrm>
              </p:grpSpPr>
              <p:sp>
                <p:nvSpPr>
                  <p:cNvPr id="190" name="Oval 32"/>
                  <p:cNvSpPr>
                    <a:spLocks/>
                  </p:cNvSpPr>
                  <p:nvPr/>
                </p:nvSpPr>
                <p:spPr bwMode="auto">
                  <a:xfrm>
                    <a:off x="0" y="71"/>
                    <a:ext cx="364" cy="241"/>
                  </a:xfrm>
                  <a:prstGeom prst="ellipse">
                    <a:avLst/>
                  </a:prstGeom>
                  <a:solidFill>
                    <a:srgbClr val="676767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1" name="Oval 33"/>
                  <p:cNvSpPr>
                    <a:spLocks/>
                  </p:cNvSpPr>
                  <p:nvPr/>
                </p:nvSpPr>
                <p:spPr bwMode="auto">
                  <a:xfrm>
                    <a:off x="174" y="0"/>
                    <a:ext cx="320" cy="216"/>
                  </a:xfrm>
                  <a:prstGeom prst="ellipse">
                    <a:avLst/>
                  </a:prstGeom>
                  <a:solidFill>
                    <a:srgbClr val="676767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2" name="Oval 34"/>
                  <p:cNvSpPr>
                    <a:spLocks/>
                  </p:cNvSpPr>
                  <p:nvPr/>
                </p:nvSpPr>
                <p:spPr bwMode="auto">
                  <a:xfrm>
                    <a:off x="174" y="95"/>
                    <a:ext cx="364" cy="241"/>
                  </a:xfrm>
                  <a:prstGeom prst="ellipse">
                    <a:avLst/>
                  </a:prstGeom>
                  <a:solidFill>
                    <a:srgbClr val="676767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3" name="Oval 35"/>
                  <p:cNvSpPr>
                    <a:spLocks/>
                  </p:cNvSpPr>
                  <p:nvPr/>
                </p:nvSpPr>
                <p:spPr bwMode="auto">
                  <a:xfrm>
                    <a:off x="336" y="2"/>
                    <a:ext cx="285" cy="217"/>
                  </a:xfrm>
                  <a:prstGeom prst="ellipse">
                    <a:avLst/>
                  </a:prstGeom>
                  <a:solidFill>
                    <a:srgbClr val="676767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  <p:sp>
                <p:nvSpPr>
                  <p:cNvPr id="194" name="Oval 36"/>
                  <p:cNvSpPr>
                    <a:spLocks/>
                  </p:cNvSpPr>
                  <p:nvPr/>
                </p:nvSpPr>
                <p:spPr bwMode="auto">
                  <a:xfrm>
                    <a:off x="407" y="47"/>
                    <a:ext cx="344" cy="230"/>
                  </a:xfrm>
                  <a:prstGeom prst="ellipse">
                    <a:avLst/>
                  </a:prstGeom>
                  <a:solidFill>
                    <a:srgbClr val="676767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de-DE"/>
                  </a:p>
                </p:txBody>
              </p:sp>
            </p:grpSp>
          </p:grp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3581890" y="3789040"/>
              <a:ext cx="387660" cy="363241"/>
              <a:chOff x="0" y="0"/>
              <a:chExt cx="456" cy="576"/>
            </a:xfrm>
          </p:grpSpPr>
          <p:sp>
            <p:nvSpPr>
              <p:cNvPr id="181" name="Oval 38"/>
              <p:cNvSpPr>
                <a:spLocks/>
              </p:cNvSpPr>
              <p:nvPr/>
            </p:nvSpPr>
            <p:spPr bwMode="auto">
              <a:xfrm>
                <a:off x="0" y="0"/>
                <a:ext cx="456" cy="484"/>
              </a:xfrm>
              <a:prstGeom prst="ellipse">
                <a:avLst/>
              </a:prstGeom>
              <a:solidFill>
                <a:srgbClr val="A3D979"/>
              </a:solidFill>
              <a:ln w="12700" cap="flat">
                <a:solidFill>
                  <a:srgbClr val="3F69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2" name="AutoShape 39"/>
              <p:cNvSpPr>
                <a:spLocks/>
              </p:cNvSpPr>
              <p:nvPr/>
            </p:nvSpPr>
            <p:spPr bwMode="auto">
              <a:xfrm>
                <a:off x="0" y="179"/>
                <a:ext cx="456" cy="397"/>
              </a:xfrm>
              <a:prstGeom prst="roundRect">
                <a:avLst>
                  <a:gd name="adj" fmla="val 7921"/>
                </a:avLst>
              </a:prstGeom>
              <a:solidFill>
                <a:srgbClr val="86CD4D"/>
              </a:solidFill>
              <a:ln w="12700" cap="flat">
                <a:solidFill>
                  <a:srgbClr val="3F691E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403921" y="3806424"/>
              <a:ext cx="540059" cy="462363"/>
              <a:chOff x="0" y="0"/>
              <a:chExt cx="501" cy="433"/>
            </a:xfrm>
          </p:grpSpPr>
          <p:sp>
            <p:nvSpPr>
              <p:cNvPr id="174" name="Line 73"/>
              <p:cNvSpPr>
                <a:spLocks noChangeShapeType="1"/>
              </p:cNvSpPr>
              <p:nvPr/>
            </p:nvSpPr>
            <p:spPr bwMode="auto">
              <a:xfrm flipH="1">
                <a:off x="25" y="230"/>
                <a:ext cx="406" cy="203"/>
              </a:xfrm>
              <a:prstGeom prst="line">
                <a:avLst/>
              </a:prstGeom>
              <a:noFill/>
              <a:ln w="254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5" name="Line 74"/>
              <p:cNvSpPr>
                <a:spLocks noChangeShapeType="1"/>
              </p:cNvSpPr>
              <p:nvPr/>
            </p:nvSpPr>
            <p:spPr bwMode="auto">
              <a:xfrm>
                <a:off x="425" y="122"/>
                <a:ext cx="2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6" name="Line 75"/>
              <p:cNvSpPr>
                <a:spLocks noChangeShapeType="1"/>
              </p:cNvSpPr>
              <p:nvPr/>
            </p:nvSpPr>
            <p:spPr bwMode="auto">
              <a:xfrm>
                <a:off x="252" y="218"/>
                <a:ext cx="1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7" name="Line 76"/>
              <p:cNvSpPr>
                <a:spLocks noChangeShapeType="1"/>
              </p:cNvSpPr>
              <p:nvPr/>
            </p:nvSpPr>
            <p:spPr bwMode="auto">
              <a:xfrm>
                <a:off x="74" y="301"/>
                <a:ext cx="2" cy="11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8" name="AutoShape 77"/>
              <p:cNvSpPr>
                <a:spLocks/>
              </p:cNvSpPr>
              <p:nvPr/>
            </p:nvSpPr>
            <p:spPr bwMode="auto">
              <a:xfrm flipH="1">
                <a:off x="355" y="0"/>
                <a:ext cx="146" cy="205"/>
              </a:xfrm>
              <a:prstGeom prst="roundRect">
                <a:avLst>
                  <a:gd name="adj" fmla="val 335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79" name="AutoShape 78"/>
              <p:cNvSpPr>
                <a:spLocks/>
              </p:cNvSpPr>
              <p:nvPr/>
            </p:nvSpPr>
            <p:spPr bwMode="auto">
              <a:xfrm flipH="1">
                <a:off x="177" y="76"/>
                <a:ext cx="146" cy="206"/>
              </a:xfrm>
              <a:prstGeom prst="roundRect">
                <a:avLst>
                  <a:gd name="adj" fmla="val 335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80" name="AutoShape 79"/>
              <p:cNvSpPr>
                <a:spLocks/>
              </p:cNvSpPr>
              <p:nvPr/>
            </p:nvSpPr>
            <p:spPr bwMode="auto">
              <a:xfrm flipH="1">
                <a:off x="0" y="173"/>
                <a:ext cx="145" cy="205"/>
              </a:xfrm>
              <a:prstGeom prst="roundRect">
                <a:avLst>
                  <a:gd name="adj" fmla="val 3358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cxnSp>
          <p:nvCxnSpPr>
            <p:cNvPr id="168" name="Gerade Verbindung 167"/>
            <p:cNvCxnSpPr/>
            <p:nvPr/>
          </p:nvCxnSpPr>
          <p:spPr bwMode="auto">
            <a:xfrm>
              <a:off x="881590" y="3699030"/>
              <a:ext cx="2610290" cy="0"/>
            </a:xfrm>
            <a:prstGeom prst="line">
              <a:avLst/>
            </a:prstGeom>
            <a:noFill/>
            <a:ln w="127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Rectangle 108"/>
            <p:cNvSpPr>
              <a:spLocks/>
            </p:cNvSpPr>
            <p:nvPr/>
          </p:nvSpPr>
          <p:spPr bwMode="auto">
            <a:xfrm>
              <a:off x="1916705" y="2348880"/>
              <a:ext cx="386167" cy="2807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 sz="1800" smtClean="0">
                  <a:ea typeface="Gill Sans" charset="0"/>
                  <a:cs typeface="Gill Sans" charset="0"/>
                </a:rPr>
                <a:t>ÜN</a:t>
              </a:r>
              <a:endParaRPr lang="de-DE" sz="180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0" name="Rectangle 108"/>
            <p:cNvSpPr>
              <a:spLocks/>
            </p:cNvSpPr>
            <p:nvPr/>
          </p:nvSpPr>
          <p:spPr bwMode="auto">
            <a:xfrm>
              <a:off x="1916705" y="3093479"/>
              <a:ext cx="386258" cy="2807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 sz="1800" smtClean="0">
                  <a:ea typeface="Gill Sans" charset="0"/>
                  <a:cs typeface="Gill Sans" charset="0"/>
                </a:rPr>
                <a:t>VN</a:t>
              </a:r>
              <a:endParaRPr lang="de-DE" sz="180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1" name="Rectangle 108"/>
            <p:cNvSpPr>
              <a:spLocks/>
            </p:cNvSpPr>
            <p:nvPr/>
          </p:nvSpPr>
          <p:spPr bwMode="auto">
            <a:xfrm>
              <a:off x="1916705" y="3834045"/>
              <a:ext cx="399419" cy="2807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 sz="1800" smtClean="0">
                  <a:ea typeface="Gill Sans" charset="0"/>
                  <a:cs typeface="Gill Sans" charset="0"/>
                </a:rPr>
                <a:t>ON</a:t>
              </a:r>
              <a:endParaRPr lang="de-DE" sz="1800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2" name="Rectangle 108"/>
            <p:cNvSpPr>
              <a:spLocks/>
            </p:cNvSpPr>
            <p:nvPr/>
          </p:nvSpPr>
          <p:spPr bwMode="auto">
            <a:xfrm>
              <a:off x="2681790" y="2348880"/>
              <a:ext cx="2372054" cy="2807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 smtClean="0">
                  <a:ea typeface="Gill Sans" charset="0"/>
                  <a:cs typeface="Gill Sans" charset="0"/>
                </a:rPr>
                <a:t>Synchrongeneratoren</a:t>
              </a:r>
              <a:endParaRPr lang="de-DE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  <p:sp>
          <p:nvSpPr>
            <p:cNvPr id="173" name="Rectangle 108"/>
            <p:cNvSpPr>
              <a:spLocks/>
            </p:cNvSpPr>
            <p:nvPr/>
          </p:nvSpPr>
          <p:spPr bwMode="auto">
            <a:xfrm>
              <a:off x="3266854" y="3429000"/>
              <a:ext cx="1653560" cy="28074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 smtClean="0">
                  <a:ea typeface="Gill Sans" charset="0"/>
                  <a:cs typeface="Gill Sans" charset="0"/>
                </a:rPr>
                <a:t>Wechselrichter</a:t>
              </a:r>
              <a:endParaRPr lang="de-DE">
                <a:solidFill>
                  <a:schemeClr val="tx1"/>
                </a:solidFill>
                <a:ea typeface="Gill Sans" charset="0"/>
                <a:cs typeface="Gill Sans" charset="0"/>
              </a:endParaRPr>
            </a:p>
          </p:txBody>
        </p:sp>
      </p:grpSp>
      <p:sp>
        <p:nvSpPr>
          <p:cNvPr id="226" name="AutoShape 1"/>
          <p:cNvSpPr>
            <a:spLocks/>
          </p:cNvSpPr>
          <p:nvPr/>
        </p:nvSpPr>
        <p:spPr bwMode="auto">
          <a:xfrm rot="5400000">
            <a:off x="5486179" y="2858029"/>
            <a:ext cx="2489200" cy="481542"/>
          </a:xfrm>
          <a:prstGeom prst="rightArrow">
            <a:avLst>
              <a:gd name="adj1" fmla="val 52093"/>
              <a:gd name="adj2" fmla="val 83533"/>
            </a:avLst>
          </a:prstGeom>
          <a:solidFill>
            <a:srgbClr val="FFFF66"/>
          </a:solidFill>
          <a:ln w="12700" cap="flat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27" name="Rectangle 74"/>
          <p:cNvSpPr>
            <a:spLocks/>
          </p:cNvSpPr>
          <p:nvPr/>
        </p:nvSpPr>
        <p:spPr bwMode="auto">
          <a:xfrm>
            <a:off x="5513166" y="1217613"/>
            <a:ext cx="2008717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9688">
              <a:lnSpc>
                <a:spcPct val="110000"/>
              </a:lnSpc>
              <a:spcBef>
                <a:spcPct val="0"/>
              </a:spcBef>
            </a:pPr>
            <a:r>
              <a:rPr lang="de-DE" sz="2400" smtClean="0">
                <a:solidFill>
                  <a:schemeClr val="tx1"/>
                </a:solidFill>
                <a:cs typeface="Arial" charset="0"/>
              </a:rPr>
              <a:t>Lastfluss</a:t>
            </a:r>
            <a:endParaRPr lang="de-DE" sz="240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14" name="Group 134"/>
          <p:cNvGrpSpPr>
            <a:grpSpLocks/>
          </p:cNvGrpSpPr>
          <p:nvPr/>
        </p:nvGrpSpPr>
        <p:grpSpPr bwMode="auto">
          <a:xfrm>
            <a:off x="8650066" y="3708400"/>
            <a:ext cx="758429" cy="641350"/>
            <a:chOff x="0" y="0"/>
            <a:chExt cx="441" cy="404"/>
          </a:xfrm>
        </p:grpSpPr>
        <p:grpSp>
          <p:nvGrpSpPr>
            <p:cNvPr id="15" name="Group 125"/>
            <p:cNvGrpSpPr>
              <a:grpSpLocks/>
            </p:cNvGrpSpPr>
            <p:nvPr/>
          </p:nvGrpSpPr>
          <p:grpSpPr bwMode="auto">
            <a:xfrm>
              <a:off x="0" y="0"/>
              <a:ext cx="304" cy="283"/>
              <a:chOff x="0" y="0"/>
              <a:chExt cx="304" cy="283"/>
            </a:xfrm>
          </p:grpSpPr>
          <p:sp>
            <p:nvSpPr>
              <p:cNvPr id="281" name="Line 118"/>
              <p:cNvSpPr>
                <a:spLocks noChangeShapeType="1"/>
              </p:cNvSpPr>
              <p:nvPr/>
            </p:nvSpPr>
            <p:spPr bwMode="auto">
              <a:xfrm flipH="1">
                <a:off x="15" y="150"/>
                <a:ext cx="246" cy="133"/>
              </a:xfrm>
              <a:prstGeom prst="line">
                <a:avLst/>
              </a:prstGeom>
              <a:noFill/>
              <a:ln w="254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2" name="Line 119"/>
              <p:cNvSpPr>
                <a:spLocks noChangeShapeType="1"/>
              </p:cNvSpPr>
              <p:nvPr/>
            </p:nvSpPr>
            <p:spPr bwMode="auto">
              <a:xfrm>
                <a:off x="258" y="79"/>
                <a:ext cx="1" cy="74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3" name="Line 120"/>
              <p:cNvSpPr>
                <a:spLocks noChangeShapeType="1"/>
              </p:cNvSpPr>
              <p:nvPr/>
            </p:nvSpPr>
            <p:spPr bwMode="auto">
              <a:xfrm>
                <a:off x="153" y="142"/>
                <a:ext cx="0" cy="74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4" name="Line 121"/>
              <p:cNvSpPr>
                <a:spLocks noChangeShapeType="1"/>
              </p:cNvSpPr>
              <p:nvPr/>
            </p:nvSpPr>
            <p:spPr bwMode="auto">
              <a:xfrm>
                <a:off x="44" y="197"/>
                <a:ext cx="2" cy="7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5" name="AutoShape 122"/>
              <p:cNvSpPr>
                <a:spLocks/>
              </p:cNvSpPr>
              <p:nvPr/>
            </p:nvSpPr>
            <p:spPr bwMode="auto">
              <a:xfrm flipH="1">
                <a:off x="215" y="0"/>
                <a:ext cx="89" cy="134"/>
              </a:xfrm>
              <a:prstGeom prst="roundRect">
                <a:avLst>
                  <a:gd name="adj" fmla="val 33593"/>
                </a:avLst>
              </a:prstGeom>
              <a:solidFill>
                <a:srgbClr val="6BB6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6" name="AutoShape 123"/>
              <p:cNvSpPr>
                <a:spLocks/>
              </p:cNvSpPr>
              <p:nvPr/>
            </p:nvSpPr>
            <p:spPr bwMode="auto">
              <a:xfrm flipH="1">
                <a:off x="107" y="49"/>
                <a:ext cx="89" cy="135"/>
              </a:xfrm>
              <a:prstGeom prst="roundRect">
                <a:avLst>
                  <a:gd name="adj" fmla="val 33593"/>
                </a:avLst>
              </a:prstGeom>
              <a:solidFill>
                <a:srgbClr val="6BB6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7" name="AutoShape 124"/>
              <p:cNvSpPr>
                <a:spLocks/>
              </p:cNvSpPr>
              <p:nvPr/>
            </p:nvSpPr>
            <p:spPr bwMode="auto">
              <a:xfrm flipH="1">
                <a:off x="0" y="113"/>
                <a:ext cx="88" cy="134"/>
              </a:xfrm>
              <a:prstGeom prst="roundRect">
                <a:avLst>
                  <a:gd name="adj" fmla="val 33593"/>
                </a:avLst>
              </a:prstGeom>
              <a:solidFill>
                <a:srgbClr val="6BB6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grpSp>
          <p:nvGrpSpPr>
            <p:cNvPr id="16" name="Group 133"/>
            <p:cNvGrpSpPr>
              <a:grpSpLocks/>
            </p:cNvGrpSpPr>
            <p:nvPr/>
          </p:nvGrpSpPr>
          <p:grpSpPr bwMode="auto">
            <a:xfrm>
              <a:off x="136" y="121"/>
              <a:ext cx="305" cy="283"/>
              <a:chOff x="0" y="0"/>
              <a:chExt cx="304" cy="283"/>
            </a:xfrm>
          </p:grpSpPr>
          <p:sp>
            <p:nvSpPr>
              <p:cNvPr id="274" name="Line 126"/>
              <p:cNvSpPr>
                <a:spLocks noChangeShapeType="1"/>
              </p:cNvSpPr>
              <p:nvPr/>
            </p:nvSpPr>
            <p:spPr bwMode="auto">
              <a:xfrm flipH="1">
                <a:off x="15" y="150"/>
                <a:ext cx="246" cy="133"/>
              </a:xfrm>
              <a:prstGeom prst="line">
                <a:avLst/>
              </a:prstGeom>
              <a:noFill/>
              <a:ln w="254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75" name="Line 127"/>
              <p:cNvSpPr>
                <a:spLocks noChangeShapeType="1"/>
              </p:cNvSpPr>
              <p:nvPr/>
            </p:nvSpPr>
            <p:spPr bwMode="auto">
              <a:xfrm>
                <a:off x="258" y="79"/>
                <a:ext cx="1" cy="74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76" name="Line 128"/>
              <p:cNvSpPr>
                <a:spLocks noChangeShapeType="1"/>
              </p:cNvSpPr>
              <p:nvPr/>
            </p:nvSpPr>
            <p:spPr bwMode="auto">
              <a:xfrm>
                <a:off x="153" y="142"/>
                <a:ext cx="0" cy="74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77" name="Line 129"/>
              <p:cNvSpPr>
                <a:spLocks noChangeShapeType="1"/>
              </p:cNvSpPr>
              <p:nvPr/>
            </p:nvSpPr>
            <p:spPr bwMode="auto">
              <a:xfrm>
                <a:off x="44" y="197"/>
                <a:ext cx="2" cy="73"/>
              </a:xfrm>
              <a:prstGeom prst="line">
                <a:avLst/>
              </a:prstGeom>
              <a:noFill/>
              <a:ln w="12700" cap="flat">
                <a:solidFill>
                  <a:srgbClr val="003C5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78" name="AutoShape 130"/>
              <p:cNvSpPr>
                <a:spLocks/>
              </p:cNvSpPr>
              <p:nvPr/>
            </p:nvSpPr>
            <p:spPr bwMode="auto">
              <a:xfrm flipH="1">
                <a:off x="215" y="0"/>
                <a:ext cx="89" cy="134"/>
              </a:xfrm>
              <a:prstGeom prst="roundRect">
                <a:avLst>
                  <a:gd name="adj" fmla="val 33593"/>
                </a:avLst>
              </a:prstGeom>
              <a:solidFill>
                <a:srgbClr val="6BB6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79" name="AutoShape 131"/>
              <p:cNvSpPr>
                <a:spLocks/>
              </p:cNvSpPr>
              <p:nvPr/>
            </p:nvSpPr>
            <p:spPr bwMode="auto">
              <a:xfrm flipH="1">
                <a:off x="107" y="49"/>
                <a:ext cx="89" cy="135"/>
              </a:xfrm>
              <a:prstGeom prst="roundRect">
                <a:avLst>
                  <a:gd name="adj" fmla="val 33593"/>
                </a:avLst>
              </a:prstGeom>
              <a:solidFill>
                <a:srgbClr val="6BB6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0" name="AutoShape 132"/>
              <p:cNvSpPr>
                <a:spLocks/>
              </p:cNvSpPr>
              <p:nvPr/>
            </p:nvSpPr>
            <p:spPr bwMode="auto">
              <a:xfrm flipH="1">
                <a:off x="0" y="113"/>
                <a:ext cx="88" cy="134"/>
              </a:xfrm>
              <a:prstGeom prst="roundRect">
                <a:avLst>
                  <a:gd name="adj" fmla="val 33593"/>
                </a:avLst>
              </a:prstGeom>
              <a:solidFill>
                <a:srgbClr val="6BB6FF"/>
              </a:solidFill>
              <a:ln w="63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sp>
        <p:nvSpPr>
          <p:cNvPr id="288" name="Oval 135"/>
          <p:cNvSpPr>
            <a:spLocks/>
          </p:cNvSpPr>
          <p:nvPr/>
        </p:nvSpPr>
        <p:spPr bwMode="auto">
          <a:xfrm flipH="1">
            <a:off x="8760133" y="2971800"/>
            <a:ext cx="550333" cy="495300"/>
          </a:xfrm>
          <a:prstGeom prst="ellipse">
            <a:avLst/>
          </a:prstGeom>
          <a:solidFill>
            <a:srgbClr val="FCBD00"/>
          </a:solidFill>
          <a:ln w="6350" cap="flat">
            <a:solidFill>
              <a:srgbClr val="9755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89" name="AutoShape 136"/>
          <p:cNvSpPr>
            <a:spLocks/>
          </p:cNvSpPr>
          <p:nvPr/>
        </p:nvSpPr>
        <p:spPr bwMode="auto">
          <a:xfrm rot="16200000">
            <a:off x="7005417" y="3106209"/>
            <a:ext cx="2133600" cy="137583"/>
          </a:xfrm>
          <a:prstGeom prst="rightArrow">
            <a:avLst>
              <a:gd name="adj1" fmla="val 46435"/>
              <a:gd name="adj2" fmla="val 220033"/>
            </a:avLst>
          </a:prstGeom>
          <a:solidFill>
            <a:srgbClr val="FFFF66"/>
          </a:solidFill>
          <a:ln w="12700" cap="flat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94" name="Rectangle 141"/>
          <p:cNvSpPr>
            <a:spLocks/>
          </p:cNvSpPr>
          <p:nvPr/>
        </p:nvSpPr>
        <p:spPr bwMode="auto">
          <a:xfrm>
            <a:off x="7136650" y="1447800"/>
            <a:ext cx="1502334" cy="2369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marL="39688">
              <a:lnSpc>
                <a:spcPct val="110000"/>
              </a:lnSpc>
              <a:spcBef>
                <a:spcPct val="0"/>
              </a:spcBef>
            </a:pPr>
            <a:r>
              <a:rPr lang="de-DE" sz="1400" smtClean="0">
                <a:solidFill>
                  <a:schemeClr val="tx1"/>
                </a:solidFill>
                <a:cs typeface="Arial" charset="0"/>
              </a:rPr>
              <a:t>Leistungsregelung</a:t>
            </a:r>
            <a:endParaRPr lang="de-DE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5" name="Rectangle 142"/>
          <p:cNvSpPr>
            <a:spLocks/>
          </p:cNvSpPr>
          <p:nvPr/>
        </p:nvSpPr>
        <p:spPr bwMode="auto">
          <a:xfrm>
            <a:off x="5097463" y="4660900"/>
            <a:ext cx="3860982" cy="13017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9688">
              <a:lnSpc>
                <a:spcPct val="110000"/>
              </a:lnSpc>
              <a:spcBef>
                <a:spcPct val="0"/>
              </a:spcBef>
            </a:pPr>
            <a:r>
              <a:rPr lang="de-DE" sz="1200" smtClean="0">
                <a:solidFill>
                  <a:schemeClr val="tx1"/>
                </a:solidFill>
                <a:cs typeface="Arial" charset="0"/>
              </a:rPr>
              <a:t>Einspeisung erneuerbarer Energien auf den unteren Netzebenen</a:t>
            </a:r>
            <a:endParaRPr lang="de-DE" sz="1200" smtClean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39688">
              <a:lnSpc>
                <a:spcPct val="110000"/>
              </a:lnSpc>
              <a:spcBef>
                <a:spcPct val="0"/>
              </a:spcBef>
            </a:pPr>
            <a:endParaRPr lang="de-DE" sz="1200">
              <a:solidFill>
                <a:schemeClr val="tx1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48" name="Line 106"/>
          <p:cNvSpPr>
            <a:spLocks noChangeShapeType="1"/>
          </p:cNvSpPr>
          <p:nvPr/>
        </p:nvSpPr>
        <p:spPr bwMode="auto">
          <a:xfrm rot="10800000" flipH="1">
            <a:off x="7700741" y="2030414"/>
            <a:ext cx="0" cy="96043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29" name="Line 75"/>
          <p:cNvSpPr>
            <a:spLocks noChangeShapeType="1"/>
          </p:cNvSpPr>
          <p:nvPr/>
        </p:nvSpPr>
        <p:spPr bwMode="auto">
          <a:xfrm>
            <a:off x="5802091" y="2514600"/>
            <a:ext cx="2180696" cy="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0" name="Line 76"/>
          <p:cNvSpPr>
            <a:spLocks noChangeShapeType="1"/>
          </p:cNvSpPr>
          <p:nvPr/>
        </p:nvSpPr>
        <p:spPr bwMode="auto">
          <a:xfrm>
            <a:off x="5513166" y="3098800"/>
            <a:ext cx="2180696" cy="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1" name="Line 77"/>
          <p:cNvSpPr>
            <a:spLocks noChangeShapeType="1"/>
          </p:cNvSpPr>
          <p:nvPr/>
        </p:nvSpPr>
        <p:spPr bwMode="auto">
          <a:xfrm>
            <a:off x="6091017" y="3556000"/>
            <a:ext cx="1774825" cy="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2" name="Rectangle 78"/>
          <p:cNvSpPr>
            <a:spLocks/>
          </p:cNvSpPr>
          <p:nvPr/>
        </p:nvSpPr>
        <p:spPr bwMode="auto">
          <a:xfrm>
            <a:off x="7535641" y="1695450"/>
            <a:ext cx="386954" cy="3873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de-DE" sz="2400" smtClean="0">
                <a:solidFill>
                  <a:schemeClr val="tx1"/>
                </a:solidFill>
                <a:ea typeface="Apple Symbols" charset="0"/>
                <a:cs typeface="Apple Symbols" charset="0"/>
              </a:rPr>
              <a:t>∿</a:t>
            </a:r>
            <a:endParaRPr lang="de-DE" sz="2400">
              <a:solidFill>
                <a:schemeClr val="tx1"/>
              </a:solidFill>
              <a:ea typeface="Apple Symbols" charset="0"/>
              <a:cs typeface="Apple Symbols" charset="0"/>
            </a:endParaRPr>
          </a:p>
        </p:txBody>
      </p:sp>
      <p:sp>
        <p:nvSpPr>
          <p:cNvPr id="233" name="Oval 79"/>
          <p:cNvSpPr>
            <a:spLocks/>
          </p:cNvSpPr>
          <p:nvPr/>
        </p:nvSpPr>
        <p:spPr bwMode="auto">
          <a:xfrm>
            <a:off x="7558000" y="1760539"/>
            <a:ext cx="294085" cy="271463"/>
          </a:xfrm>
          <a:prstGeom prst="ellipse">
            <a:avLst/>
          </a:prstGeom>
          <a:noFill/>
          <a:ln w="12700" cap="flat">
            <a:solidFill>
              <a:srgbClr val="002D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4" name="Line 80"/>
          <p:cNvSpPr>
            <a:spLocks noChangeShapeType="1"/>
          </p:cNvSpPr>
          <p:nvPr/>
        </p:nvSpPr>
        <p:spPr bwMode="auto">
          <a:xfrm rot="10800000" flipH="1">
            <a:off x="6496027" y="3100388"/>
            <a:ext cx="2581" cy="107156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35" name="Rectangle 81"/>
          <p:cNvSpPr>
            <a:spLocks/>
          </p:cNvSpPr>
          <p:nvPr/>
        </p:nvSpPr>
        <p:spPr bwMode="auto">
          <a:xfrm>
            <a:off x="6419497" y="3203576"/>
            <a:ext cx="153062" cy="246063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6407459" y="3205164"/>
            <a:ext cx="170260" cy="244475"/>
            <a:chOff x="0" y="0"/>
            <a:chExt cx="99" cy="152"/>
          </a:xfrm>
        </p:grpSpPr>
        <p:sp>
          <p:nvSpPr>
            <p:cNvPr id="269" name="AutoShape 82"/>
            <p:cNvSpPr>
              <a:spLocks/>
            </p:cNvSpPr>
            <p:nvPr/>
          </p:nvSpPr>
          <p:spPr bwMode="auto">
            <a:xfrm>
              <a:off x="0" y="0"/>
              <a:ext cx="99" cy="9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2D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70" name="AutoShape 83"/>
            <p:cNvSpPr>
              <a:spLocks/>
            </p:cNvSpPr>
            <p:nvPr/>
          </p:nvSpPr>
          <p:spPr bwMode="auto">
            <a:xfrm>
              <a:off x="0" y="52"/>
              <a:ext cx="99" cy="1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2D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7164167" y="3556001"/>
            <a:ext cx="123825" cy="269875"/>
            <a:chOff x="0" y="0"/>
            <a:chExt cx="72" cy="170"/>
          </a:xfrm>
        </p:grpSpPr>
        <p:sp>
          <p:nvSpPr>
            <p:cNvPr id="264" name="Line 85"/>
            <p:cNvSpPr>
              <a:spLocks noChangeShapeType="1"/>
            </p:cNvSpPr>
            <p:nvPr/>
          </p:nvSpPr>
          <p:spPr bwMode="auto">
            <a:xfrm rot="10800000" flipH="1">
              <a:off x="35" y="0"/>
              <a:ext cx="1" cy="55"/>
            </a:xfrm>
            <a:prstGeom prst="line">
              <a:avLst/>
            </a:prstGeom>
            <a:noFill/>
            <a:ln w="12700" cap="flat">
              <a:solidFill>
                <a:srgbClr val="00488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65" name="Rectangle 86"/>
            <p:cNvSpPr>
              <a:spLocks/>
            </p:cNvSpPr>
            <p:nvPr/>
          </p:nvSpPr>
          <p:spPr bwMode="auto">
            <a:xfrm>
              <a:off x="5" y="58"/>
              <a:ext cx="64" cy="112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19" name="Group 89"/>
            <p:cNvGrpSpPr>
              <a:grpSpLocks/>
            </p:cNvGrpSpPr>
            <p:nvPr/>
          </p:nvGrpSpPr>
          <p:grpSpPr bwMode="auto">
            <a:xfrm>
              <a:off x="0" y="59"/>
              <a:ext cx="72" cy="110"/>
              <a:chOff x="0" y="0"/>
              <a:chExt cx="72" cy="110"/>
            </a:xfrm>
          </p:grpSpPr>
          <p:sp>
            <p:nvSpPr>
              <p:cNvPr id="267" name="AutoShape 87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68" name="AutoShape 88"/>
              <p:cNvSpPr>
                <a:spLocks/>
              </p:cNvSpPr>
              <p:nvPr/>
            </p:nvSpPr>
            <p:spPr bwMode="auto">
              <a:xfrm>
                <a:off x="0" y="38"/>
                <a:ext cx="72" cy="7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grpSp>
        <p:nvGrpSpPr>
          <p:cNvPr id="20" name="Group 96"/>
          <p:cNvGrpSpPr>
            <a:grpSpLocks/>
          </p:cNvGrpSpPr>
          <p:nvPr/>
        </p:nvGrpSpPr>
        <p:grpSpPr bwMode="auto">
          <a:xfrm>
            <a:off x="6214842" y="3549651"/>
            <a:ext cx="123825" cy="276225"/>
            <a:chOff x="0" y="-4"/>
            <a:chExt cx="72" cy="174"/>
          </a:xfrm>
        </p:grpSpPr>
        <p:sp>
          <p:nvSpPr>
            <p:cNvPr id="259" name="Line 91"/>
            <p:cNvSpPr>
              <a:spLocks noChangeShapeType="1"/>
            </p:cNvSpPr>
            <p:nvPr/>
          </p:nvSpPr>
          <p:spPr bwMode="auto">
            <a:xfrm rot="10800000">
              <a:off x="36" y="-4"/>
              <a:ext cx="0" cy="68"/>
            </a:xfrm>
            <a:prstGeom prst="line">
              <a:avLst/>
            </a:prstGeom>
            <a:noFill/>
            <a:ln w="12700" cap="flat">
              <a:solidFill>
                <a:srgbClr val="00488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60" name="Rectangle 92"/>
            <p:cNvSpPr>
              <a:spLocks/>
            </p:cNvSpPr>
            <p:nvPr/>
          </p:nvSpPr>
          <p:spPr bwMode="auto">
            <a:xfrm>
              <a:off x="5" y="58"/>
              <a:ext cx="64" cy="112"/>
            </a:xfrm>
            <a:prstGeom prst="rect">
              <a:avLst/>
            </a:prstGeom>
            <a:noFill/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0" y="59"/>
              <a:ext cx="72" cy="110"/>
              <a:chOff x="0" y="0"/>
              <a:chExt cx="72" cy="110"/>
            </a:xfrm>
          </p:grpSpPr>
          <p:sp>
            <p:nvSpPr>
              <p:cNvPr id="262" name="AutoShape 93"/>
              <p:cNvSpPr>
                <a:spLocks/>
              </p:cNvSpPr>
              <p:nvPr/>
            </p:nvSpPr>
            <p:spPr bwMode="auto">
              <a:xfrm>
                <a:off x="0" y="0"/>
                <a:ext cx="72" cy="7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63" name="AutoShape 94"/>
              <p:cNvSpPr>
                <a:spLocks/>
              </p:cNvSpPr>
              <p:nvPr/>
            </p:nvSpPr>
            <p:spPr bwMode="auto">
              <a:xfrm>
                <a:off x="0" y="38"/>
                <a:ext cx="72" cy="7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sp>
        <p:nvSpPr>
          <p:cNvPr id="239" name="Line 97"/>
          <p:cNvSpPr>
            <a:spLocks noChangeShapeType="1"/>
          </p:cNvSpPr>
          <p:nvPr/>
        </p:nvSpPr>
        <p:spPr bwMode="auto">
          <a:xfrm>
            <a:off x="6875242" y="3937000"/>
            <a:ext cx="1417108" cy="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0" name="Line 98"/>
          <p:cNvSpPr>
            <a:spLocks noChangeShapeType="1"/>
          </p:cNvSpPr>
          <p:nvPr/>
        </p:nvSpPr>
        <p:spPr bwMode="auto">
          <a:xfrm>
            <a:off x="5279275" y="3937000"/>
            <a:ext cx="1265767" cy="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1" name="Line 99"/>
          <p:cNvSpPr>
            <a:spLocks noChangeShapeType="1"/>
          </p:cNvSpPr>
          <p:nvPr/>
        </p:nvSpPr>
        <p:spPr bwMode="auto">
          <a:xfrm rot="10800000" flipH="1">
            <a:off x="5692025" y="39497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2" name="Line 100"/>
          <p:cNvSpPr>
            <a:spLocks noChangeShapeType="1"/>
          </p:cNvSpPr>
          <p:nvPr/>
        </p:nvSpPr>
        <p:spPr bwMode="auto">
          <a:xfrm rot="10800000" flipH="1">
            <a:off x="5416858" y="39497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3" name="Line 101"/>
          <p:cNvSpPr>
            <a:spLocks noChangeShapeType="1"/>
          </p:cNvSpPr>
          <p:nvPr/>
        </p:nvSpPr>
        <p:spPr bwMode="auto">
          <a:xfrm rot="10800000" flipH="1">
            <a:off x="6490008" y="39370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4" name="Line 102"/>
          <p:cNvSpPr>
            <a:spLocks noChangeShapeType="1"/>
          </p:cNvSpPr>
          <p:nvPr/>
        </p:nvSpPr>
        <p:spPr bwMode="auto">
          <a:xfrm rot="10800000" flipH="1">
            <a:off x="6971550" y="39370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5" name="Line 103"/>
          <p:cNvSpPr>
            <a:spLocks noChangeShapeType="1"/>
          </p:cNvSpPr>
          <p:nvPr/>
        </p:nvSpPr>
        <p:spPr bwMode="auto">
          <a:xfrm rot="10800000" flipH="1">
            <a:off x="7480608" y="39370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6" name="Line 104"/>
          <p:cNvSpPr>
            <a:spLocks noChangeShapeType="1"/>
          </p:cNvSpPr>
          <p:nvPr/>
        </p:nvSpPr>
        <p:spPr bwMode="auto">
          <a:xfrm rot="10800000" flipH="1">
            <a:off x="7865842" y="39370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7" name="Line 105"/>
          <p:cNvSpPr>
            <a:spLocks noChangeShapeType="1"/>
          </p:cNvSpPr>
          <p:nvPr/>
        </p:nvSpPr>
        <p:spPr bwMode="auto">
          <a:xfrm rot="10800000" flipH="1">
            <a:off x="8209800" y="3937000"/>
            <a:ext cx="0" cy="260350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49" name="Rectangle 107"/>
          <p:cNvSpPr>
            <a:spLocks/>
          </p:cNvSpPr>
          <p:nvPr/>
        </p:nvSpPr>
        <p:spPr bwMode="auto">
          <a:xfrm>
            <a:off x="7618191" y="2125663"/>
            <a:ext cx="173700" cy="279400"/>
          </a:xfrm>
          <a:prstGeom prst="rect">
            <a:avLst/>
          </a:prstGeom>
          <a:noFill/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22" name="Group 110"/>
          <p:cNvGrpSpPr>
            <a:grpSpLocks/>
          </p:cNvGrpSpPr>
          <p:nvPr/>
        </p:nvGrpSpPr>
        <p:grpSpPr bwMode="auto">
          <a:xfrm>
            <a:off x="7600994" y="2127250"/>
            <a:ext cx="197777" cy="285750"/>
            <a:chOff x="-2" y="0"/>
            <a:chExt cx="115" cy="178"/>
          </a:xfrm>
        </p:grpSpPr>
        <p:sp>
          <p:nvSpPr>
            <p:cNvPr id="257" name="AutoShape 108"/>
            <p:cNvSpPr>
              <a:spLocks/>
            </p:cNvSpPr>
            <p:nvPr/>
          </p:nvSpPr>
          <p:spPr bwMode="auto">
            <a:xfrm>
              <a:off x="0" y="0"/>
              <a:ext cx="113" cy="11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2D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58" name="AutoShape 109"/>
            <p:cNvSpPr>
              <a:spLocks/>
            </p:cNvSpPr>
            <p:nvPr/>
          </p:nvSpPr>
          <p:spPr bwMode="auto">
            <a:xfrm>
              <a:off x="-2" y="65"/>
              <a:ext cx="113" cy="113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</a:gdLst>
              <a:ahLst/>
              <a:cxnLst>
                <a:cxn ang="0">
                  <a:pos x="T1" y="T3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12700" cap="flat">
              <a:solidFill>
                <a:srgbClr val="002D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23" name="Group 116"/>
          <p:cNvGrpSpPr>
            <a:grpSpLocks/>
          </p:cNvGrpSpPr>
          <p:nvPr/>
        </p:nvGrpSpPr>
        <p:grpSpPr bwMode="auto">
          <a:xfrm>
            <a:off x="6146050" y="2514600"/>
            <a:ext cx="170260" cy="571500"/>
            <a:chOff x="0" y="0"/>
            <a:chExt cx="99" cy="360"/>
          </a:xfrm>
        </p:grpSpPr>
        <p:sp>
          <p:nvSpPr>
            <p:cNvPr id="252" name="Line 111"/>
            <p:cNvSpPr>
              <a:spLocks noChangeShapeType="1"/>
            </p:cNvSpPr>
            <p:nvPr/>
          </p:nvSpPr>
          <p:spPr bwMode="auto">
            <a:xfrm rot="10800000" flipH="1">
              <a:off x="47" y="0"/>
              <a:ext cx="2" cy="360"/>
            </a:xfrm>
            <a:prstGeom prst="line">
              <a:avLst/>
            </a:prstGeom>
            <a:noFill/>
            <a:ln w="12700" cap="flat">
              <a:solidFill>
                <a:srgbClr val="00488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253" name="Rectangle 112"/>
            <p:cNvSpPr>
              <a:spLocks/>
            </p:cNvSpPr>
            <p:nvPr/>
          </p:nvSpPr>
          <p:spPr bwMode="auto">
            <a:xfrm>
              <a:off x="7" y="106"/>
              <a:ext cx="89" cy="155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grpSp>
          <p:nvGrpSpPr>
            <p:cNvPr id="24" name="Group 115"/>
            <p:cNvGrpSpPr>
              <a:grpSpLocks/>
            </p:cNvGrpSpPr>
            <p:nvPr/>
          </p:nvGrpSpPr>
          <p:grpSpPr bwMode="auto">
            <a:xfrm>
              <a:off x="0" y="107"/>
              <a:ext cx="99" cy="154"/>
              <a:chOff x="0" y="0"/>
              <a:chExt cx="99" cy="152"/>
            </a:xfrm>
          </p:grpSpPr>
          <p:sp>
            <p:nvSpPr>
              <p:cNvPr id="255" name="AutoShape 113"/>
              <p:cNvSpPr>
                <a:spLocks/>
              </p:cNvSpPr>
              <p:nvPr/>
            </p:nvSpPr>
            <p:spPr bwMode="auto">
              <a:xfrm>
                <a:off x="0" y="0"/>
                <a:ext cx="99" cy="99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1" y="16796"/>
                    </a:cubicBezTo>
                    <a:cubicBezTo>
                      <a:pt x="-961" y="12954"/>
                      <a:pt x="-961" y="6724"/>
                      <a:pt x="2881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56" name="AutoShape 114"/>
              <p:cNvSpPr>
                <a:spLocks/>
              </p:cNvSpPr>
              <p:nvPr/>
            </p:nvSpPr>
            <p:spPr bwMode="auto">
              <a:xfrm>
                <a:off x="0" y="52"/>
                <a:ext cx="99" cy="100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</a:gdLst>
                <a:ahLst/>
                <a:cxnLst>
                  <a:cxn ang="0">
                    <a:pos x="T1" y="T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1" y="16796"/>
                    </a:cubicBezTo>
                    <a:cubicBezTo>
                      <a:pt x="-961" y="12954"/>
                      <a:pt x="-961" y="6724"/>
                      <a:pt x="2881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12700" cap="flat">
                <a:solidFill>
                  <a:srgbClr val="002D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</p:grpSp>
      <p:sp>
        <p:nvSpPr>
          <p:cNvPr id="298" name="Line 106"/>
          <p:cNvSpPr>
            <a:spLocks noChangeShapeType="1"/>
          </p:cNvSpPr>
          <p:nvPr/>
        </p:nvSpPr>
        <p:spPr bwMode="auto">
          <a:xfrm rot="10800000" flipH="1">
            <a:off x="7695583" y="2411414"/>
            <a:ext cx="0" cy="96043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299" name="Line 80"/>
          <p:cNvSpPr>
            <a:spLocks noChangeShapeType="1"/>
          </p:cNvSpPr>
          <p:nvPr/>
        </p:nvSpPr>
        <p:spPr bwMode="auto">
          <a:xfrm rot="10800000" flipH="1">
            <a:off x="6490867" y="3443288"/>
            <a:ext cx="2581" cy="119062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43" name="Line 91"/>
          <p:cNvSpPr>
            <a:spLocks noChangeShapeType="1"/>
          </p:cNvSpPr>
          <p:nvPr/>
        </p:nvSpPr>
        <p:spPr bwMode="auto">
          <a:xfrm rot="10800000">
            <a:off x="7223498" y="3826668"/>
            <a:ext cx="1" cy="107157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44" name="Line 91"/>
          <p:cNvSpPr>
            <a:spLocks noChangeShapeType="1"/>
          </p:cNvSpPr>
          <p:nvPr/>
        </p:nvSpPr>
        <p:spPr bwMode="auto">
          <a:xfrm rot="10800000">
            <a:off x="6276752" y="3824287"/>
            <a:ext cx="1" cy="107157"/>
          </a:xfrm>
          <a:prstGeom prst="line">
            <a:avLst/>
          </a:prstGeom>
          <a:noFill/>
          <a:ln w="12700" cap="flat">
            <a:solidFill>
              <a:srgbClr val="0048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46" name="Rectangle 73"/>
          <p:cNvSpPr>
            <a:spLocks/>
          </p:cNvSpPr>
          <p:nvPr/>
        </p:nvSpPr>
        <p:spPr bwMode="auto">
          <a:xfrm>
            <a:off x="691763" y="4687250"/>
            <a:ext cx="3590925" cy="774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9688">
              <a:lnSpc>
                <a:spcPct val="110000"/>
              </a:lnSpc>
              <a:spcBef>
                <a:spcPct val="0"/>
              </a:spcBef>
            </a:pPr>
            <a:r>
              <a:rPr lang="de-DE" sz="1200" smtClean="0">
                <a:solidFill>
                  <a:schemeClr val="tx1"/>
                </a:solidFill>
                <a:cs typeface="Arial" charset="0"/>
              </a:rPr>
              <a:t>Leistungsregelung: nahe der Einspeisung (ÜN)</a:t>
            </a:r>
          </a:p>
          <a:p>
            <a:pPr marL="39688">
              <a:lnSpc>
                <a:spcPct val="110000"/>
              </a:lnSpc>
              <a:spcBef>
                <a:spcPct val="0"/>
              </a:spcBef>
            </a:pPr>
            <a:endParaRPr lang="de-DE" sz="1200" smtClean="0">
              <a:solidFill>
                <a:schemeClr val="tx1"/>
              </a:solidFill>
              <a:cs typeface="Arial" charset="0"/>
            </a:endParaRPr>
          </a:p>
          <a:p>
            <a:pPr marL="39688">
              <a:lnSpc>
                <a:spcPct val="110000"/>
              </a:lnSpc>
              <a:spcBef>
                <a:spcPct val="0"/>
              </a:spcBef>
            </a:pPr>
            <a:r>
              <a:rPr lang="de-DE" sz="1200" smtClean="0">
                <a:solidFill>
                  <a:schemeClr val="tx1"/>
                </a:solidFill>
                <a:cs typeface="Arial" charset="0"/>
              </a:rPr>
              <a:t>ON und VN geben eingespeiste Leistung weiter an ÜN zur Anpassung von Angebot und Nachfrage</a:t>
            </a:r>
          </a:p>
          <a:p>
            <a:pPr marL="39688">
              <a:lnSpc>
                <a:spcPct val="110000"/>
              </a:lnSpc>
              <a:spcBef>
                <a:spcPct val="0"/>
              </a:spcBef>
            </a:pPr>
            <a:endParaRPr lang="de-DE" sz="1200" smtClean="0">
              <a:cs typeface="Arial" charset="0"/>
            </a:endParaRPr>
          </a:p>
          <a:p>
            <a:pPr marL="39688">
              <a:lnSpc>
                <a:spcPct val="110000"/>
              </a:lnSpc>
              <a:spcBef>
                <a:spcPct val="0"/>
              </a:spcBef>
            </a:pPr>
            <a:r>
              <a:rPr lang="de-DE" sz="1200" smtClean="0">
                <a:cs typeface="Arial" charset="0"/>
              </a:rPr>
              <a:t>Spannungsregelung: nahe am Verbraucher</a:t>
            </a:r>
            <a:endParaRPr lang="de-DE" sz="12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4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4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5504000" presetClass="entr" presetSubtype="9362777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288" grpId="0" animBg="1"/>
      <p:bldP spid="289" grpId="0" animBg="1"/>
      <p:bldP spid="2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de-DE" smtClean="0"/>
              <a:t>Inhalt</a:t>
            </a: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smtClean="0"/>
              <a:t>Technik der Energieversorgungsnetze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Einführung: Struktur der Netze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Erzeugung und Verteilung elektrischer Energie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>
                <a:solidFill>
                  <a:srgbClr val="E2001A"/>
                </a:solidFill>
              </a:rPr>
              <a:t>Energiewende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mtClean="0"/>
              <a:t>Technische Herausforderungen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FBFBF"/>
      </a:folHlink>
    </a:clrScheme>
    <a:fontScheme name="Leere Prä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615</Words>
  <Characters>0</Characters>
  <Application>Microsoft Macintosh PowerPoint</Application>
  <PresentationFormat>A4-Papier (210x297 mm)</PresentationFormat>
  <Lines>0</Lines>
  <Paragraphs>231</Paragraphs>
  <Slides>21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3" baseType="lpstr">
      <vt:lpstr>Leere Präsentation</vt:lpstr>
      <vt:lpstr>Photo Editor Photo</vt:lpstr>
      <vt:lpstr>Energietechnik  Teil 1 – Technik der Netze </vt:lpstr>
      <vt:lpstr>Inhalt</vt:lpstr>
      <vt:lpstr>Elektrische Energieversorgungsnetze</vt:lpstr>
      <vt:lpstr>Übertragungsnetz </vt:lpstr>
      <vt:lpstr>Spannungsregelung </vt:lpstr>
      <vt:lpstr>Inhalt</vt:lpstr>
      <vt:lpstr>Traditionelle Methode: Fossile Brennstoffe </vt:lpstr>
      <vt:lpstr>Erneuerbare Energien im Netz</vt:lpstr>
      <vt:lpstr>Inhalt</vt:lpstr>
      <vt:lpstr>Einsatz erneuerbarer Energien</vt:lpstr>
      <vt:lpstr>Option: Verbundnetz Strom-Gas</vt:lpstr>
      <vt:lpstr>Wirkungsgrade im Verbundnetz</vt:lpstr>
      <vt:lpstr>Inhalt</vt:lpstr>
      <vt:lpstr>Energiewende - Fahrplan </vt:lpstr>
      <vt:lpstr>Netz 2010 und 2025 - Verbraucherstruktur</vt:lpstr>
      <vt:lpstr>Netz 2010 – inklusive Erzeuger</vt:lpstr>
      <vt:lpstr>Netz 2025 – inklusive Erzeuger</vt:lpstr>
      <vt:lpstr>Effekte im Netzmodell</vt:lpstr>
      <vt:lpstr>Effekte im Netzmodell</vt:lpstr>
      <vt:lpstr>Technik der Netze</vt:lpstr>
      <vt:lpstr>Energietechnik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Stephan Rupp</dc:creator>
  <cp:keywords/>
  <dc:description/>
  <cp:lastModifiedBy>Stephan Rupp</cp:lastModifiedBy>
  <cp:revision>266</cp:revision>
  <cp:lastPrinted>2014-03-19T20:35:16Z</cp:lastPrinted>
  <dcterms:modified xsi:type="dcterms:W3CDTF">2014-09-18T16:41:11Z</dcterms:modified>
  <cp:category/>
</cp:coreProperties>
</file>