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sldIdLst>
    <p:sldId id="646" r:id="rId2"/>
    <p:sldId id="319" r:id="rId3"/>
    <p:sldId id="620" r:id="rId4"/>
    <p:sldId id="643" r:id="rId5"/>
    <p:sldId id="625" r:id="rId6"/>
    <p:sldId id="624" r:id="rId7"/>
    <p:sldId id="626" r:id="rId8"/>
    <p:sldId id="644" r:id="rId9"/>
    <p:sldId id="645" r:id="rId10"/>
    <p:sldId id="617" r:id="rId11"/>
    <p:sldId id="627" r:id="rId12"/>
    <p:sldId id="629" r:id="rId13"/>
    <p:sldId id="628" r:id="rId14"/>
    <p:sldId id="637" r:id="rId15"/>
    <p:sldId id="638" r:id="rId16"/>
    <p:sldId id="639" r:id="rId17"/>
    <p:sldId id="641" r:id="rId18"/>
    <p:sldId id="618" r:id="rId19"/>
    <p:sldId id="607" r:id="rId20"/>
    <p:sldId id="648" r:id="rId21"/>
    <p:sldId id="632" r:id="rId22"/>
    <p:sldId id="633" r:id="rId23"/>
    <p:sldId id="636" r:id="rId24"/>
    <p:sldId id="634" r:id="rId25"/>
    <p:sldId id="642" r:id="rId26"/>
    <p:sldId id="619" r:id="rId27"/>
    <p:sldId id="602" r:id="rId28"/>
    <p:sldId id="630" r:id="rId29"/>
    <p:sldId id="631" r:id="rId30"/>
    <p:sldId id="647" r:id="rId31"/>
  </p:sldIdLst>
  <p:sldSz cx="9906000" cy="6858000" type="A4"/>
  <p:notesSz cx="6858000" cy="9144000"/>
  <p:defaultTextStyle>
    <a:defPPr>
      <a:defRPr lang="en-US"/>
    </a:defPPr>
    <a:lvl1pPr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92D050"/>
    <a:srgbClr val="5C6971"/>
    <a:srgbClr val="E2001A"/>
    <a:srgbClr val="FFAF52"/>
    <a:srgbClr val="FFFF00"/>
    <a:srgbClr val="0033CC"/>
    <a:srgbClr val="C3C1FF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1" autoAdjust="0"/>
  </p:normalViewPr>
  <p:slideViewPr>
    <p:cSldViewPr>
      <p:cViewPr varScale="1">
        <p:scale>
          <a:sx n="130" d="100"/>
          <a:sy n="130" d="100"/>
        </p:scale>
        <p:origin x="-592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3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73882" y="6399330"/>
            <a:ext cx="284163" cy="279400"/>
          </a:xfrm>
        </p:spPr>
        <p:txBody>
          <a:bodyPr/>
          <a:lstStyle>
            <a:lvl1pPr>
              <a:defRPr/>
            </a:lvl1pPr>
          </a:lstStyle>
          <a:p>
            <a:fld id="{A371995E-4ED6-43CD-B6A5-E34F11F9751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0200"/>
            <a:ext cx="8534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13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Arial" charset="0"/>
              </a:rPr>
              <a:t>Click to edit Master text styles</a:t>
            </a:r>
          </a:p>
          <a:p>
            <a:pPr lvl="1"/>
            <a:r>
              <a:rPr lang="de-DE" smtClean="0">
                <a:sym typeface="Arial" charset="0"/>
              </a:rPr>
              <a:t>Second level</a:t>
            </a:r>
          </a:p>
          <a:p>
            <a:pPr lvl="2"/>
            <a:r>
              <a:rPr lang="de-DE" smtClean="0">
                <a:sym typeface="Arial" charset="0"/>
              </a:rPr>
              <a:t>Third level</a:t>
            </a:r>
          </a:p>
          <a:p>
            <a:pPr lvl="3"/>
            <a:r>
              <a:rPr lang="de-DE" smtClean="0">
                <a:sym typeface="Arial" charset="0"/>
              </a:rPr>
              <a:t>Fourth level</a:t>
            </a:r>
          </a:p>
          <a:p>
            <a:pPr lvl="4"/>
            <a:r>
              <a:rPr lang="de-DE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28877" y="6399330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BA97FCF7-B80B-422F-BECD-C37B9F1AEE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767535" y="6399330"/>
            <a:ext cx="2142573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200" dirty="0" smtClean="0">
                <a:solidFill>
                  <a:schemeClr val="tx1"/>
                </a:solidFill>
                <a:cs typeface="Arial" charset="0"/>
              </a:rPr>
              <a:t>Energietechnik, Teil 2, S. Rupp</a:t>
            </a:r>
            <a:endParaRPr lang="de-DE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366798" y="6399330"/>
            <a:ext cx="1951687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200" dirty="0" smtClean="0">
                <a:solidFill>
                  <a:schemeClr val="tx1"/>
                </a:solidFill>
                <a:cs typeface="Arial" charset="0"/>
              </a:rPr>
              <a:t>5. Semester, </a:t>
            </a:r>
            <a:r>
              <a:rPr lang="de-DE" sz="1200" noProof="0" dirty="0" smtClean="0">
                <a:solidFill>
                  <a:schemeClr val="tx1"/>
                </a:solidFill>
                <a:cs typeface="Arial" charset="0"/>
              </a:rPr>
              <a:t>Elektrotechnik</a:t>
            </a:r>
            <a:endParaRPr lang="de-DE" sz="12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06388" indent="-304800" algn="l" rtl="0" fontAlgn="base">
        <a:spcBef>
          <a:spcPts val="700"/>
        </a:spcBef>
        <a:spcAft>
          <a:spcPct val="0"/>
        </a:spcAft>
        <a:buClr>
          <a:srgbClr val="5C6971"/>
        </a:buClr>
        <a:buSzPct val="100000"/>
        <a:buFont typeface="Arial" charset="0"/>
        <a:buChar char="•"/>
        <a:defRPr sz="2400">
          <a:solidFill>
            <a:srgbClr val="5C6971"/>
          </a:solidFill>
          <a:latin typeface="+mn-lt"/>
          <a:ea typeface="+mn-ea"/>
          <a:cs typeface="+mn-cs"/>
          <a:sym typeface="Arial" charset="0"/>
        </a:defRPr>
      </a:lvl1pPr>
      <a:lvl2pPr marL="730250" indent="-284163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30188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509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70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27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884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41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798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812540" y="1808820"/>
            <a:ext cx="8534400" cy="533515"/>
          </a:xfrm>
          <a:ln/>
        </p:spPr>
        <p:txBody>
          <a:bodyPr rIns="132026"/>
          <a:lstStyle/>
          <a:p>
            <a:r>
              <a:rPr lang="de-DE" sz="3200" dirty="0" smtClean="0"/>
              <a:t>Energietechnik </a:t>
            </a:r>
            <a:br>
              <a:rPr lang="de-DE" sz="3200" dirty="0" smtClean="0"/>
            </a:br>
            <a:r>
              <a:rPr lang="de-DE" sz="3200" dirty="0" smtClean="0"/>
              <a:t>Teil 2 – Erneuerbare Energien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>
          <a:xfrm>
            <a:off x="902550" y="3023955"/>
            <a:ext cx="8393850" cy="1125125"/>
          </a:xfrm>
          <a:ln/>
        </p:spPr>
        <p:txBody>
          <a:bodyPr rIns="132080"/>
          <a:lstStyle/>
          <a:p>
            <a:pPr marL="0" indent="0">
              <a:buNone/>
            </a:pPr>
            <a:r>
              <a:rPr lang="de-DE" smtClean="0"/>
              <a:t>Stephan Rupp</a:t>
            </a:r>
            <a:endParaRPr lang="de-DE"/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906000" cy="15537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0" y="5434013"/>
            <a:ext cx="9918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67367" bIns="38100"/>
          <a:lstStyle/>
          <a:p>
            <a:pPr algn="ctr">
              <a:spcBef>
                <a:spcPct val="0"/>
              </a:spcBef>
            </a:pPr>
            <a:r>
              <a:rPr lang="de-DE" sz="200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www.dhbw-stuttgart.de </a:t>
            </a:r>
            <a:endParaRPr lang="de-DE" sz="20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68660"/>
            <a:ext cx="4519613" cy="7191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5371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smtClean="0"/>
              <a:t>Inhalt</a:t>
            </a: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Erneuerbare Energien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Anlagen zur Erzeugung elektrischer Energie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Verbraucherstruktur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Erneuerbare Energien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Wirtschaftliches Umfeld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Verbraucherstruktur im Netz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Verhältnisse in Deutschland</a:t>
            </a:r>
          </a:p>
          <a:p>
            <a:pPr marL="609600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dirty="0" smtClean="0"/>
              <a:t>Verbraucher und Energiebedarf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Industrie: 47% des Energiebedarfs (</a:t>
            </a:r>
            <a:r>
              <a:rPr lang="de-DE" sz="2000" dirty="0" err="1" smtClean="0">
                <a:solidFill>
                  <a:srgbClr val="5C6971"/>
                </a:solidFill>
              </a:rPr>
              <a:t>Wh</a:t>
            </a:r>
            <a:r>
              <a:rPr lang="de-DE" sz="2000" dirty="0" smtClean="0">
                <a:solidFill>
                  <a:srgbClr val="5C6971"/>
                </a:solidFill>
              </a:rPr>
              <a:t> bzw. W)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Handel und Gewerbe: 26%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Haushalte: 14%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Sonstige </a:t>
            </a:r>
            <a:r>
              <a:rPr lang="de-DE" sz="1800" dirty="0" smtClean="0">
                <a:solidFill>
                  <a:srgbClr val="5C6971"/>
                </a:solidFill>
              </a:rPr>
              <a:t>(Verkehr, Landwirtschaft, </a:t>
            </a:r>
            <a:r>
              <a:rPr lang="de-DE" sz="1800" dirty="0" err="1" smtClean="0">
                <a:solidFill>
                  <a:srgbClr val="5C6971"/>
                </a:solidFill>
              </a:rPr>
              <a:t>öffentl</a:t>
            </a:r>
            <a:r>
              <a:rPr lang="de-DE" sz="1800" dirty="0" smtClean="0">
                <a:solidFill>
                  <a:srgbClr val="5C6971"/>
                </a:solidFill>
              </a:rPr>
              <a:t>. Einrichtungen, …): </a:t>
            </a:r>
            <a:r>
              <a:rPr lang="de-DE" sz="2000" dirty="0" smtClean="0">
                <a:solidFill>
                  <a:srgbClr val="5C6971"/>
                </a:solidFill>
              </a:rPr>
              <a:t>14%</a:t>
            </a:r>
          </a:p>
          <a:p>
            <a:pPr marL="609600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dirty="0" smtClean="0"/>
              <a:t>Netzstruktur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1800" dirty="0" smtClean="0">
                <a:solidFill>
                  <a:srgbClr val="5C6971"/>
                </a:solidFill>
              </a:rPr>
              <a:t>Abhängig von den Bemessungsgrößen der Betriebsmittel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1800" dirty="0" smtClean="0">
                <a:solidFill>
                  <a:srgbClr val="5C6971"/>
                </a:solidFill>
              </a:rPr>
              <a:t>Mittelspannungstransformatoren (z.B. 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1800" dirty="0" smtClean="0">
                <a:solidFill>
                  <a:srgbClr val="5C6971"/>
                </a:solidFill>
              </a:rPr>
              <a:t>Ortsnetztransformatoren (z.B. Land, Stadt)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1800" dirty="0" smtClean="0">
                <a:solidFill>
                  <a:srgbClr val="5C6971"/>
                </a:solidFill>
              </a:rPr>
              <a:t>Leistung zur Hauptbetriebsstunde: z.B. 80 GW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Verbraucherstruktur im Netz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Netzmodell</a:t>
            </a:r>
          </a:p>
          <a:p>
            <a:pPr marL="609600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dirty="0" smtClean="0"/>
              <a:t>Spannungsebenen:</a:t>
            </a:r>
            <a:endParaRPr lang="de-DE" sz="2000" dirty="0" smtClean="0">
              <a:solidFill>
                <a:srgbClr val="5C6971"/>
              </a:solidFill>
            </a:endParaRP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Hochspannungsnetz (110 kV)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Mittelspannungsnetz (20 kV)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Niederspannungsnetz (Ortsnetz, 0,4 kV)</a:t>
            </a:r>
          </a:p>
          <a:p>
            <a:pPr marL="609600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dirty="0" smtClean="0"/>
              <a:t>Struktur: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ländliches Netz: ca. 1/5 der Bevölkerung, Niederspannung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städtisches Netz: ca. 4/5 der Bevölkerung, Niederspannung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Industrieabnehmer: Mittelspannung und Hochspannung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Verbraucherstruktur im Netz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947555" y="728700"/>
            <a:ext cx="7991475" cy="5600700"/>
            <a:chOff x="947555" y="728700"/>
            <a:chExt cx="7991475" cy="5600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555" y="728700"/>
              <a:ext cx="7991475" cy="560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hteck 7"/>
            <p:cNvSpPr/>
            <p:nvPr/>
          </p:nvSpPr>
          <p:spPr bwMode="auto">
            <a:xfrm>
              <a:off x="992560" y="773705"/>
              <a:ext cx="2880320" cy="8100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0" name="Rectangle 49"/>
          <p:cNvSpPr>
            <a:spLocks/>
          </p:cNvSpPr>
          <p:nvPr/>
        </p:nvSpPr>
        <p:spPr bwMode="auto">
          <a:xfrm>
            <a:off x="3647855" y="2483895"/>
            <a:ext cx="2650148" cy="4206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 smtClean="0">
                <a:solidFill>
                  <a:srgbClr val="E2001A"/>
                </a:solidFill>
                <a:ea typeface="Gill Sans" charset="0"/>
                <a:cs typeface="Gill Sans" charset="0"/>
              </a:rPr>
              <a:t>% </a:t>
            </a:r>
            <a:r>
              <a:rPr lang="en-US" sz="1200" dirty="0" err="1" smtClean="0">
                <a:solidFill>
                  <a:srgbClr val="E2001A"/>
                </a:solidFill>
                <a:ea typeface="Gill Sans" charset="0"/>
                <a:cs typeface="Gill Sans" charset="0"/>
              </a:rPr>
              <a:t>Anteil</a:t>
            </a:r>
            <a:r>
              <a:rPr lang="en-US" sz="1200" dirty="0" smtClean="0">
                <a:solidFill>
                  <a:srgbClr val="E2001A"/>
                </a:solidFill>
                <a:ea typeface="Gill Sans" charset="0"/>
                <a:cs typeface="Gill Sans" charset="0"/>
              </a:rPr>
              <a:t> </a:t>
            </a:r>
            <a:r>
              <a:rPr lang="en-US" sz="1200" dirty="0" err="1" smtClean="0">
                <a:solidFill>
                  <a:srgbClr val="E2001A"/>
                </a:solidFill>
                <a:ea typeface="Gill Sans" charset="0"/>
                <a:cs typeface="Gill Sans" charset="0"/>
              </a:rPr>
              <a:t>der</a:t>
            </a:r>
            <a:r>
              <a:rPr lang="en-US" sz="1200" dirty="0" smtClean="0">
                <a:solidFill>
                  <a:srgbClr val="E2001A"/>
                </a:solidFill>
                <a:ea typeface="Gill Sans" charset="0"/>
                <a:cs typeface="Gill Sans" charset="0"/>
              </a:rPr>
              <a:t> </a:t>
            </a:r>
            <a:r>
              <a:rPr lang="en-US" sz="1200" dirty="0" err="1" smtClean="0">
                <a:solidFill>
                  <a:srgbClr val="E2001A"/>
                </a:solidFill>
                <a:ea typeface="Gill Sans" charset="0"/>
                <a:cs typeface="Gill Sans" charset="0"/>
              </a:rPr>
              <a:t>Verbrauchs</a:t>
            </a:r>
            <a:r>
              <a:rPr lang="en-US" sz="1200" dirty="0" smtClean="0">
                <a:solidFill>
                  <a:srgbClr val="E2001A"/>
                </a:solidFill>
                <a:ea typeface="Gill Sans" charset="0"/>
                <a:cs typeface="Gill Sans" charset="0"/>
              </a:rPr>
              <a:t> (el. </a:t>
            </a:r>
            <a:r>
              <a:rPr lang="en-US" sz="1200" dirty="0" err="1" smtClean="0">
                <a:solidFill>
                  <a:srgbClr val="E2001A"/>
                </a:solidFill>
                <a:ea typeface="Gill Sans" charset="0"/>
                <a:cs typeface="Gill Sans" charset="0"/>
              </a:rPr>
              <a:t>Leistung</a:t>
            </a:r>
            <a:r>
              <a:rPr lang="en-US" sz="1200" dirty="0" smtClean="0">
                <a:solidFill>
                  <a:srgbClr val="E2001A"/>
                </a:solidFill>
                <a:ea typeface="Gill Sans" charset="0"/>
                <a:cs typeface="Gill Sans" charset="0"/>
              </a:rPr>
              <a:t>)</a:t>
            </a:r>
          </a:p>
          <a:p>
            <a:pPr marL="39688"/>
            <a:r>
              <a:rPr lang="en-US" sz="1200" dirty="0" smtClean="0">
                <a:solidFill>
                  <a:srgbClr val="0070C0"/>
                </a:solidFill>
                <a:ea typeface="Gill Sans" charset="0"/>
                <a:cs typeface="Gill Sans" charset="0"/>
              </a:rPr>
              <a:t>% </a:t>
            </a:r>
            <a:r>
              <a:rPr lang="en-US" sz="1200" dirty="0" err="1" smtClean="0">
                <a:solidFill>
                  <a:srgbClr val="0070C0"/>
                </a:solidFill>
                <a:ea typeface="Gill Sans" charset="0"/>
                <a:cs typeface="Gill Sans" charset="0"/>
              </a:rPr>
              <a:t>Anteil</a:t>
            </a:r>
            <a:r>
              <a:rPr lang="en-US" sz="1200" dirty="0" smtClean="0">
                <a:solidFill>
                  <a:srgbClr val="0070C0"/>
                </a:solidFill>
                <a:ea typeface="Gill Sans" charset="0"/>
                <a:cs typeface="Gill Sans" charset="0"/>
              </a:rPr>
              <a:t> des </a:t>
            </a:r>
            <a:r>
              <a:rPr lang="en-US" sz="1200" dirty="0" err="1" smtClean="0">
                <a:solidFill>
                  <a:srgbClr val="0070C0"/>
                </a:solidFill>
                <a:ea typeface="Gill Sans" charset="0"/>
                <a:cs typeface="Gill Sans" charset="0"/>
              </a:rPr>
              <a:t>Verbrauchertyps</a:t>
            </a:r>
            <a:r>
              <a:rPr lang="en-US" sz="1200" dirty="0" smtClean="0">
                <a:solidFill>
                  <a:srgbClr val="0070C0"/>
                </a:solidFill>
                <a:ea typeface="Gill Sans" charset="0"/>
                <a:cs typeface="Gill Sans" charset="0"/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  <a:ea typeface="Gill Sans" charset="0"/>
                <a:cs typeface="Gill Sans" charset="0"/>
              </a:rPr>
              <a:t>im</a:t>
            </a:r>
            <a:r>
              <a:rPr lang="en-US" sz="1200" dirty="0" smtClean="0">
                <a:solidFill>
                  <a:srgbClr val="0070C0"/>
                </a:solidFill>
                <a:ea typeface="Gill Sans" charset="0"/>
                <a:cs typeface="Gill Sans" charset="0"/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  <a:ea typeface="Gill Sans" charset="0"/>
                <a:cs typeface="Gill Sans" charset="0"/>
              </a:rPr>
              <a:t>Netz</a:t>
            </a:r>
            <a:endParaRPr lang="en-US" sz="1200" dirty="0">
              <a:solidFill>
                <a:srgbClr val="0070C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1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Betriebsmittel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Niederspannungsnetze im Land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 smtClean="0"/>
              <a:t>Niederspannungsnetze in der Stadt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610" y="1718810"/>
            <a:ext cx="68294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615" y="4194085"/>
            <a:ext cx="6702370" cy="16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565" y="1133745"/>
            <a:ext cx="7591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Struktur der Niederspannungsnetze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53000" y="977900"/>
            <a:ext cx="4343400" cy="695905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Beispiel: Stadt</a:t>
            </a: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Struktur der Mittelspannungsnetze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545" y="953725"/>
            <a:ext cx="7650850" cy="524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800" y="1223755"/>
            <a:ext cx="6255695" cy="44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Vereinfachtes Netzmodell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3290900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Hochspannungsnetz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Großindustrie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städtische 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ländliche 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</p:txBody>
      </p:sp>
      <p:sp>
        <p:nvSpPr>
          <p:cNvPr id="9" name="Rechteck 8"/>
          <p:cNvSpPr/>
          <p:nvPr/>
        </p:nvSpPr>
        <p:spPr>
          <a:xfrm>
            <a:off x="857545" y="5139190"/>
            <a:ext cx="4095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5C6971"/>
                </a:solidFill>
              </a:rPr>
              <a:t>Die Proportionen ergeben sich aus Bemessungs-</a:t>
            </a:r>
            <a:r>
              <a:rPr lang="de-DE" sz="1400" dirty="0" err="1" smtClean="0">
                <a:solidFill>
                  <a:srgbClr val="5C6971"/>
                </a:solidFill>
              </a:rPr>
              <a:t>größen</a:t>
            </a:r>
            <a:r>
              <a:rPr lang="de-DE" sz="1400" dirty="0" smtClean="0">
                <a:solidFill>
                  <a:srgbClr val="5C6971"/>
                </a:solidFill>
              </a:rPr>
              <a:t> der Mittelspannungstransformatoren und der Leistung zur Hauptbetriebsstunde.</a:t>
            </a:r>
            <a:endParaRPr lang="de-DE" sz="1400" dirty="0">
              <a:solidFill>
                <a:srgbClr val="5C697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22530" y="3338990"/>
            <a:ext cx="297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5C6971"/>
                </a:solidFill>
              </a:rPr>
              <a:t>repräsentatives Modell: ca. 1/600 des gesamten Netzes</a:t>
            </a:r>
            <a:endParaRPr lang="de-DE" sz="1600" dirty="0">
              <a:solidFill>
                <a:srgbClr val="5C6971"/>
              </a:solidFill>
            </a:endParaRPr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smtClean="0"/>
              <a:t>Inhalt</a:t>
            </a: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Erneuerbare Energien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Anlagen zur Erzeugung elektrischer Energie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Verbraucherstruktur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Erneuerbare Energien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Wirtschaftliches Umfeld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Installierte Kapazitäten in 2012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Erneuerbare Energien</a:t>
            </a:r>
          </a:p>
          <a:p>
            <a:pPr marL="609600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dirty="0" smtClean="0"/>
              <a:t>Wind: </a:t>
            </a:r>
            <a:endParaRPr lang="de-DE" sz="1800" dirty="0" smtClean="0">
              <a:solidFill>
                <a:srgbClr val="5C6971"/>
              </a:solidFill>
            </a:endParaRP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1800" dirty="0" smtClean="0">
                <a:solidFill>
                  <a:srgbClr val="5C6971"/>
                </a:solidFill>
              </a:rPr>
              <a:t>Weltweit: 284 GW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1800" dirty="0" smtClean="0">
                <a:solidFill>
                  <a:srgbClr val="5C6971"/>
                </a:solidFill>
              </a:rPr>
              <a:t>USA: 110 GW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1800" dirty="0" smtClean="0">
                <a:solidFill>
                  <a:srgbClr val="5C6971"/>
                </a:solidFill>
              </a:rPr>
              <a:t>EU: 106 GW hiervon D: 30 GW Spanien 23: GW</a:t>
            </a:r>
          </a:p>
          <a:p>
            <a:pPr marL="609600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dirty="0" smtClean="0"/>
              <a:t>Photovoltaik: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1800" dirty="0" smtClean="0">
                <a:solidFill>
                  <a:srgbClr val="5C6971"/>
                </a:solidFill>
              </a:rPr>
              <a:t>D: 30 GW, Italien: 16 GW, USA: 7 GW, China: 7 GW</a:t>
            </a:r>
          </a:p>
          <a:p>
            <a:pPr marL="609600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dirty="0" smtClean="0"/>
              <a:t>Einfluss EE im Netz: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1800" dirty="0" smtClean="0">
                <a:solidFill>
                  <a:srgbClr val="5C6971"/>
                </a:solidFill>
              </a:rPr>
              <a:t>in D gemessen an der Größe des Netzes somit bereits heute signifikante Einflüsse 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392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smtClean="0"/>
              <a:t>Inhalt</a:t>
            </a: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Erneuerbare Energien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Anlagen zur Erzeugung elektrischer Energie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Verbraucherstruktur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Erneuerbare Energien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Wirtschaftliches Umfeld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45" y="1088740"/>
            <a:ext cx="6698384" cy="5012795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Deckung des Energiebedarfs in 2012</a:t>
            </a:r>
            <a:endParaRPr lang="de-DE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/>
          </p:cNvSpPr>
          <p:nvPr/>
        </p:nvSpPr>
        <p:spPr bwMode="auto">
          <a:xfrm>
            <a:off x="3602850" y="5904275"/>
            <a:ext cx="1540085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dirty="0" smtClean="0">
                <a:solidFill>
                  <a:schemeClr val="tx1"/>
                </a:solidFill>
                <a:cs typeface="Arial" charset="0"/>
              </a:rPr>
              <a:t>Süddeutsche Zeitung, 19.10.2014</a:t>
            </a:r>
            <a:endParaRPr lang="de-DE" sz="800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1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4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r>
              <a:rPr lang="de-DE" dirty="0" smtClean="0"/>
              <a:t>Leitszenario 2011 A (BMU*) für Deutschland</a:t>
            </a:r>
          </a:p>
          <a:p>
            <a:pPr lvl="0"/>
            <a:endParaRPr lang="de-DE" sz="1800" dirty="0">
              <a:solidFill>
                <a:srgbClr val="4B4B4B"/>
              </a:solidFill>
            </a:endParaRPr>
          </a:p>
          <a:p>
            <a:pPr lvl="0"/>
            <a:endParaRPr lang="de-DE" sz="1800" dirty="0" smtClean="0">
              <a:solidFill>
                <a:srgbClr val="4B4B4B"/>
              </a:solidFill>
            </a:endParaRPr>
          </a:p>
          <a:p>
            <a:pPr lvl="0"/>
            <a:endParaRPr lang="de-DE" sz="1800" dirty="0">
              <a:solidFill>
                <a:srgbClr val="4B4B4B"/>
              </a:solidFill>
            </a:endParaRPr>
          </a:p>
          <a:p>
            <a:pPr lvl="0"/>
            <a:endParaRPr lang="de-DE" sz="1800" dirty="0" smtClean="0">
              <a:solidFill>
                <a:srgbClr val="4B4B4B"/>
              </a:solidFill>
            </a:endParaRPr>
          </a:p>
          <a:p>
            <a:pPr lvl="0"/>
            <a:endParaRPr lang="de-DE" sz="1800" dirty="0">
              <a:solidFill>
                <a:srgbClr val="4B4B4B"/>
              </a:solidFill>
            </a:endParaRPr>
          </a:p>
          <a:p>
            <a:pPr lvl="0"/>
            <a:endParaRPr lang="de-DE" sz="1800" dirty="0" smtClean="0">
              <a:solidFill>
                <a:srgbClr val="4B4B4B"/>
              </a:solidFill>
            </a:endParaRPr>
          </a:p>
          <a:p>
            <a:pPr lvl="0"/>
            <a:endParaRPr lang="de-DE" sz="1800" dirty="0">
              <a:solidFill>
                <a:srgbClr val="4B4B4B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indent="-457200"/>
            <a:r>
              <a:rPr lang="de-DE" dirty="0" smtClean="0"/>
              <a:t>Entwicklung erneuerbarer Energien </a:t>
            </a:r>
          </a:p>
        </p:txBody>
      </p:sp>
      <p:pic>
        <p:nvPicPr>
          <p:cNvPr id="7" name="Grafik 6" descr="Bruttostromerzeugung.png"/>
          <p:cNvPicPr>
            <a:picLocks noChangeAspect="1"/>
          </p:cNvPicPr>
          <p:nvPr/>
        </p:nvPicPr>
        <p:blipFill>
          <a:blip r:embed="rId3" cstate="print"/>
          <a:srcRect t="5076"/>
          <a:stretch>
            <a:fillRect/>
          </a:stretch>
        </p:blipFill>
        <p:spPr>
          <a:xfrm>
            <a:off x="1127575" y="1538790"/>
            <a:ext cx="7605633" cy="4546144"/>
          </a:xfrm>
          <a:prstGeom prst="rect">
            <a:avLst/>
          </a:prstGeom>
        </p:spPr>
      </p:pic>
      <p:grpSp>
        <p:nvGrpSpPr>
          <p:cNvPr id="2" name="Gruppieren 24"/>
          <p:cNvGrpSpPr/>
          <p:nvPr/>
        </p:nvGrpSpPr>
        <p:grpSpPr>
          <a:xfrm>
            <a:off x="2215370" y="2067913"/>
            <a:ext cx="4621928" cy="3753841"/>
            <a:chOff x="2044956" y="2112278"/>
            <a:chExt cx="4266395" cy="3753841"/>
          </a:xfrm>
        </p:grpSpPr>
        <p:grpSp>
          <p:nvGrpSpPr>
            <p:cNvPr id="3" name="Gruppieren 13"/>
            <p:cNvGrpSpPr/>
            <p:nvPr/>
          </p:nvGrpSpPr>
          <p:grpSpPr>
            <a:xfrm>
              <a:off x="2044956" y="2112278"/>
              <a:ext cx="4266395" cy="3753841"/>
              <a:chOff x="2044956" y="2121803"/>
              <a:chExt cx="4266395" cy="3753841"/>
            </a:xfrm>
          </p:grpSpPr>
          <p:sp>
            <p:nvSpPr>
              <p:cNvPr id="10" name="Rechteck 9"/>
              <p:cNvSpPr/>
              <p:nvPr/>
            </p:nvSpPr>
            <p:spPr bwMode="auto">
              <a:xfrm>
                <a:off x="2909593" y="2273931"/>
                <a:ext cx="831203" cy="3601713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" name="Rechteck 10"/>
              <p:cNvSpPr/>
              <p:nvPr/>
            </p:nvSpPr>
            <p:spPr bwMode="auto">
              <a:xfrm>
                <a:off x="2044956" y="2121803"/>
                <a:ext cx="376017" cy="3753841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 bwMode="auto">
              <a:xfrm>
                <a:off x="4226972" y="2273931"/>
                <a:ext cx="2084379" cy="3601713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18" name="Gerade Verbindung mit Pfeil 17"/>
            <p:cNvCxnSpPr/>
            <p:nvPr/>
          </p:nvCxnSpPr>
          <p:spPr bwMode="auto">
            <a:xfrm flipH="1">
              <a:off x="2819400" y="2857500"/>
              <a:ext cx="81915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feld 19"/>
            <p:cNvSpPr txBox="1"/>
            <p:nvPr/>
          </p:nvSpPr>
          <p:spPr bwMode="auto">
            <a:xfrm>
              <a:off x="3131816" y="2225989"/>
              <a:ext cx="720092" cy="68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solidFill>
                    <a:srgbClr val="FF0000"/>
                  </a:solidFill>
                  <a:latin typeface="+mn-lt"/>
                </a:rPr>
                <a:t>16% </a:t>
              </a:r>
            </a:p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solidFill>
                    <a:srgbClr val="FF0000"/>
                  </a:solidFill>
                  <a:latin typeface="+mn-lt"/>
                </a:rPr>
                <a:t>EE</a:t>
              </a:r>
            </a:p>
          </p:txBody>
        </p:sp>
        <p:sp>
          <p:nvSpPr>
            <p:cNvPr id="21" name="Textfeld 20"/>
            <p:cNvSpPr txBox="1"/>
            <p:nvPr/>
          </p:nvSpPr>
          <p:spPr bwMode="auto">
            <a:xfrm>
              <a:off x="2951819" y="3068320"/>
              <a:ext cx="720092" cy="68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solidFill>
                    <a:srgbClr val="FF0000"/>
                  </a:solidFill>
                  <a:latin typeface="+mn-lt"/>
                </a:rPr>
                <a:t>84% </a:t>
              </a:r>
            </a:p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err="1" smtClean="0">
                  <a:solidFill>
                    <a:srgbClr val="FF0000"/>
                  </a:solidFill>
                  <a:latin typeface="+mn-lt"/>
                </a:rPr>
                <a:t>konv</a:t>
              </a:r>
              <a:r>
                <a:rPr lang="de-DE" sz="1800" kern="0" dirty="0" smtClean="0">
                  <a:solidFill>
                    <a:srgbClr val="FF0000"/>
                  </a:solidFill>
                  <a:latin typeface="+mn-lt"/>
                </a:rPr>
                <a:t>.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 bwMode="auto">
            <a:xfrm flipH="1">
              <a:off x="4126234" y="4316625"/>
              <a:ext cx="81915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feld 22"/>
            <p:cNvSpPr txBox="1"/>
            <p:nvPr/>
          </p:nvSpPr>
          <p:spPr bwMode="auto">
            <a:xfrm>
              <a:off x="4438649" y="3685114"/>
              <a:ext cx="1213469" cy="37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solidFill>
                    <a:srgbClr val="FF0000"/>
                  </a:solidFill>
                  <a:latin typeface="+mn-lt"/>
                </a:rPr>
                <a:t>53% EE</a:t>
              </a:r>
            </a:p>
          </p:txBody>
        </p:sp>
        <p:sp>
          <p:nvSpPr>
            <p:cNvPr id="24" name="Textfeld 23"/>
            <p:cNvSpPr txBox="1"/>
            <p:nvPr/>
          </p:nvSpPr>
          <p:spPr bwMode="auto">
            <a:xfrm>
              <a:off x="4405827" y="4508480"/>
              <a:ext cx="1753557" cy="37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 smtClean="0">
                  <a:solidFill>
                    <a:srgbClr val="FF0000"/>
                  </a:solidFill>
                  <a:latin typeface="+mn-lt"/>
                </a:rPr>
                <a:t>47% konventionell</a:t>
              </a:r>
            </a:p>
          </p:txBody>
        </p:sp>
      </p:grpSp>
      <p:sp>
        <p:nvSpPr>
          <p:cNvPr id="16" name="Textfeld 15"/>
          <p:cNvSpPr txBox="1"/>
          <p:nvPr/>
        </p:nvSpPr>
        <p:spPr bwMode="auto">
          <a:xfrm>
            <a:off x="7158245" y="5274844"/>
            <a:ext cx="2310222" cy="74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4775" indent="-104775" eaLnBrk="0" hangingPunc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</a:pPr>
            <a:r>
              <a:rPr lang="de-DE" sz="800" kern="0" dirty="0" smtClean="0">
                <a:solidFill>
                  <a:schemeClr val="accent6"/>
                </a:solidFill>
                <a:latin typeface="+mn-lt"/>
              </a:rPr>
              <a:t>Quelle: DLR, IWES, IFNE: Schlussbericht - Langfristszenarien und Strategien für den Ausbau der erneuerbaren Energien in Deutschland bei Berücksichtigung der Entwicklung in Europa und global. 2012</a:t>
            </a:r>
          </a:p>
        </p:txBody>
      </p:sp>
      <p:sp>
        <p:nvSpPr>
          <p:cNvPr id="19" name="Geschweifte Klammer rechts 18"/>
          <p:cNvSpPr/>
          <p:nvPr/>
        </p:nvSpPr>
        <p:spPr bwMode="auto">
          <a:xfrm>
            <a:off x="4637965" y="2483895"/>
            <a:ext cx="180020" cy="1710190"/>
          </a:xfrm>
          <a:prstGeom prst="rightBrace">
            <a:avLst/>
          </a:prstGeom>
          <a:solidFill>
            <a:srgbClr val="92D050">
              <a:alpha val="18039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5" name="Textfeld 24"/>
          <p:cNvSpPr txBox="1"/>
          <p:nvPr/>
        </p:nvSpPr>
        <p:spPr bwMode="auto">
          <a:xfrm>
            <a:off x="4953000" y="3113965"/>
            <a:ext cx="1440160" cy="37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4775" marR="0" indent="-104775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lang="de-DE" kern="0" dirty="0" smtClean="0">
                <a:solidFill>
                  <a:srgbClr val="008000"/>
                </a:solidFill>
                <a:latin typeface="+mn-lt"/>
              </a:rPr>
              <a:t>Energiemix</a:t>
            </a:r>
            <a:endParaRPr lang="de-DE" sz="1800" kern="0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26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677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Anteil erneuerbarer Energien im Netz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2010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 smtClean="0"/>
              <a:t>2025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675" y="1133745"/>
            <a:ext cx="6711293" cy="235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675" y="3744035"/>
            <a:ext cx="6711687" cy="234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Verteilung der erneuerbaren Erzeuger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2530" y="953725"/>
            <a:ext cx="8534400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Wind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sz="1600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Photovoltaik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95" y="3969060"/>
            <a:ext cx="7470830" cy="156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600" y="1628800"/>
            <a:ext cx="7470830" cy="14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Erzeuger im Netz (2010)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551" y="827712"/>
            <a:ext cx="8190910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Erzeuger im Netz (2025)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550" y="863715"/>
            <a:ext cx="8223355" cy="556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smtClean="0"/>
              <a:t>Inhalt</a:t>
            </a: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Erneuerbare Energien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Anlagen zur Erzeugung elektrischer Energie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Verbraucherstruktur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Erneuerbare Energien im Netz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Wirtschaftliches Umfeld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18"/>
          <p:cNvGrpSpPr/>
          <p:nvPr/>
        </p:nvGrpSpPr>
        <p:grpSpPr>
          <a:xfrm>
            <a:off x="4052900" y="1043735"/>
            <a:ext cx="5511800" cy="3162300"/>
            <a:chOff x="4052900" y="1043735"/>
            <a:chExt cx="5511800" cy="3162300"/>
          </a:xfrm>
        </p:grpSpPr>
        <p:pic>
          <p:nvPicPr>
            <p:cNvPr id="22" name="Bild 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2900" y="1043735"/>
              <a:ext cx="5511800" cy="3162300"/>
            </a:xfrm>
            <a:prstGeom prst="rect">
              <a:avLst/>
            </a:prstGeom>
          </p:spPr>
        </p:pic>
        <p:sp>
          <p:nvSpPr>
            <p:cNvPr id="23" name="Rectangle 2"/>
            <p:cNvSpPr>
              <a:spLocks/>
            </p:cNvSpPr>
            <p:nvPr/>
          </p:nvSpPr>
          <p:spPr bwMode="auto">
            <a:xfrm>
              <a:off x="7023230" y="3924055"/>
              <a:ext cx="1282402" cy="12311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de-DE" sz="800" dirty="0" smtClean="0">
                  <a:solidFill>
                    <a:schemeClr val="tx1"/>
                  </a:solidFill>
                  <a:cs typeface="Arial" charset="0"/>
                  <a:sym typeface="Arial" charset="0"/>
                </a:rPr>
                <a:t>Quelle: </a:t>
              </a:r>
              <a:r>
                <a:rPr lang="de-DE" sz="800" dirty="0" smtClean="0">
                  <a:solidFill>
                    <a:schemeClr val="tx1"/>
                  </a:solidFill>
                  <a:cs typeface="Arial" charset="0"/>
                </a:rPr>
                <a:t>Bundesnetzagentur</a:t>
              </a:r>
              <a:endParaRPr lang="de-DE" sz="800" dirty="0">
                <a:solidFill>
                  <a:schemeClr val="tx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4097905" y="1178750"/>
              <a:ext cx="855095" cy="5400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Wirtschaftliches Umfeld</a:t>
            </a:r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5133020" y="4329100"/>
            <a:ext cx="2790311" cy="1080120"/>
            <a:chOff x="5358045" y="4329100"/>
            <a:chExt cx="2790311" cy="1080120"/>
          </a:xfrm>
        </p:grpSpPr>
        <p:cxnSp>
          <p:nvCxnSpPr>
            <p:cNvPr id="10" name="Gerade Verbindung mit Pfeil 9"/>
            <p:cNvCxnSpPr/>
            <p:nvPr/>
          </p:nvCxnSpPr>
          <p:spPr bwMode="auto">
            <a:xfrm>
              <a:off x="5583070" y="4554125"/>
              <a:ext cx="5850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Gerade Verbindung mit Pfeil 11"/>
            <p:cNvCxnSpPr/>
            <p:nvPr/>
          </p:nvCxnSpPr>
          <p:spPr bwMode="auto">
            <a:xfrm>
              <a:off x="5583070" y="4779150"/>
              <a:ext cx="5850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4">
                  <a:lumMod val="50000"/>
                  <a:lumOff val="50000"/>
                </a:schemeClr>
              </a:solidFill>
              <a:prstDash val="lgDash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Gerade Verbindung mit Pfeil 12"/>
            <p:cNvCxnSpPr/>
            <p:nvPr/>
          </p:nvCxnSpPr>
          <p:spPr bwMode="auto">
            <a:xfrm>
              <a:off x="5583070" y="5208004"/>
              <a:ext cx="5850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Rectangle 49"/>
            <p:cNvSpPr>
              <a:spLocks/>
            </p:cNvSpPr>
            <p:nvPr/>
          </p:nvSpPr>
          <p:spPr bwMode="auto">
            <a:xfrm>
              <a:off x="6303150" y="5072989"/>
              <a:ext cx="1245212" cy="24622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600" dirty="0" smtClean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€ (</a:t>
              </a:r>
              <a:r>
                <a:rPr lang="en-US" sz="1600" dirty="0" err="1" smtClean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Geldfluss</a:t>
              </a:r>
              <a:r>
                <a:rPr lang="en-US" sz="1600" dirty="0" smtClean="0">
                  <a:solidFill>
                    <a:srgbClr val="0000FF"/>
                  </a:solidFill>
                  <a:ea typeface="Gill Sans" charset="0"/>
                  <a:cs typeface="Gill Sans" charset="0"/>
                </a:rPr>
                <a:t>)</a:t>
              </a:r>
              <a:endParaRPr lang="en-US" sz="1600" dirty="0">
                <a:solidFill>
                  <a:srgbClr val="0000FF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5" name="Rectangle 49"/>
            <p:cNvSpPr>
              <a:spLocks/>
            </p:cNvSpPr>
            <p:nvPr/>
          </p:nvSpPr>
          <p:spPr bwMode="auto">
            <a:xfrm>
              <a:off x="6348156" y="4464115"/>
              <a:ext cx="1800200" cy="49244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40639" bIns="0">
              <a:spAutoFit/>
            </a:bodyPr>
            <a:lstStyle/>
            <a:p>
              <a:pPr marL="39688"/>
              <a:r>
                <a:rPr lang="en-US" sz="1600" dirty="0" smtClean="0">
                  <a:solidFill>
                    <a:srgbClr val="5C6971"/>
                  </a:solidFill>
                  <a:ea typeface="Gill Sans" charset="0"/>
                  <a:cs typeface="Gill Sans" charset="0"/>
                </a:rPr>
                <a:t>kWh (</a:t>
              </a:r>
              <a:r>
                <a:rPr lang="en-US" sz="1600" dirty="0" err="1" smtClean="0">
                  <a:solidFill>
                    <a:srgbClr val="5C6971"/>
                  </a:solidFill>
                  <a:ea typeface="Gill Sans" charset="0"/>
                  <a:cs typeface="Gill Sans" charset="0"/>
                </a:rPr>
                <a:t>elektrische</a:t>
              </a:r>
              <a:r>
                <a:rPr lang="en-US" sz="1600" dirty="0" smtClean="0">
                  <a:solidFill>
                    <a:srgbClr val="5C6971"/>
                  </a:solidFill>
                  <a:ea typeface="Gill Sans" charset="0"/>
                  <a:cs typeface="Gill Sans" charset="0"/>
                </a:rPr>
                <a:t> </a:t>
              </a:r>
              <a:r>
                <a:rPr lang="en-US" sz="1600" dirty="0" err="1" smtClean="0">
                  <a:solidFill>
                    <a:srgbClr val="5C6971"/>
                  </a:solidFill>
                  <a:ea typeface="Gill Sans" charset="0"/>
                  <a:cs typeface="Gill Sans" charset="0"/>
                </a:rPr>
                <a:t>Energie</a:t>
              </a:r>
              <a:r>
                <a:rPr lang="en-US" sz="1600" dirty="0" smtClean="0">
                  <a:solidFill>
                    <a:srgbClr val="5C6971"/>
                  </a:solidFill>
                  <a:ea typeface="Gill Sans" charset="0"/>
                  <a:cs typeface="Gill Sans" charset="0"/>
                </a:rPr>
                <a:t>)</a:t>
              </a:r>
              <a:endParaRPr lang="en-US" sz="1600" dirty="0">
                <a:solidFill>
                  <a:srgbClr val="5C697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5358045" y="4329100"/>
              <a:ext cx="2700300" cy="1080120"/>
            </a:xfrm>
            <a:prstGeom prst="rect">
              <a:avLst/>
            </a:prstGeom>
            <a:solidFill>
              <a:srgbClr val="FFFF00">
                <a:alpha val="18039"/>
              </a:srgbClr>
            </a:solidFill>
            <a:ln w="9525" cap="flat" cmpd="sng" algn="ctr">
              <a:solidFill>
                <a:srgbClr val="FFAF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4416025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Rollen im Markt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Übertragungsnetzbetreiber (ÜNB)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Verbindungsnetzbetreiber (VNB)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Stromerzeuger (Elektrizitäts-Versorgungs-Unternehmen)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Anlagenbetreiber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Verbraucher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Strombörse (Spotmarkt)</a:t>
            </a:r>
          </a:p>
        </p:txBody>
      </p:sp>
      <p:pic>
        <p:nvPicPr>
          <p:cNvPr id="20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647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Erzeugung und Vermarktung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EEG Umlage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Grünstromprivileg (Abnahmeverpflichtung)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Vergütung über EEG Preise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Netzbetreiber an Anlagenbetreiber nach fester EEG Vergütung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Differenz zum Preis an der Strombörse durch EEG Umlage an Verbraucher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 smtClean="0"/>
              <a:t>EEG Direktvermarktung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Anlagenbetreiber handelt an Strombörse (Börsenpreis)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Förderung durch Marktprämie (= EEG-Vergütung – </a:t>
            </a:r>
            <a:r>
              <a:rPr lang="de-DE" sz="1800" dirty="0" err="1" smtClean="0"/>
              <a:t>mittl</a:t>
            </a:r>
            <a:r>
              <a:rPr lang="de-DE" sz="1800" dirty="0" smtClean="0"/>
              <a:t>. mtl. Börsenpreis)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Direktvermarktung –  EEG-Vergütung = Börsenpreis – </a:t>
            </a:r>
            <a:r>
              <a:rPr lang="de-DE" sz="1800" dirty="0" err="1" smtClean="0"/>
              <a:t>mittl</a:t>
            </a:r>
            <a:r>
              <a:rPr lang="de-DE" sz="1800" dirty="0" smtClean="0"/>
              <a:t>. mtl. Börsenpreis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Ausfallvergütung (Nachweis der Netzqualität bzw. Anlagenverfügbarkeit)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>
              <a:solidFill>
                <a:srgbClr val="5C6971"/>
              </a:solidFill>
            </a:endParaRP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4097905" y="1223755"/>
            <a:ext cx="5232400" cy="3429000"/>
            <a:chOff x="4097905" y="1223755"/>
            <a:chExt cx="5232400" cy="3429000"/>
          </a:xfrm>
        </p:grpSpPr>
        <p:pic>
          <p:nvPicPr>
            <p:cNvPr id="17" name="Bild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7905" y="1223755"/>
              <a:ext cx="5232400" cy="3429000"/>
            </a:xfrm>
            <a:prstGeom prst="rect">
              <a:avLst/>
            </a:prstGeom>
          </p:spPr>
        </p:pic>
        <p:sp>
          <p:nvSpPr>
            <p:cNvPr id="19" name="Rectangle 2"/>
            <p:cNvSpPr>
              <a:spLocks/>
            </p:cNvSpPr>
            <p:nvPr/>
          </p:nvSpPr>
          <p:spPr bwMode="auto">
            <a:xfrm>
              <a:off x="6798205" y="4509120"/>
              <a:ext cx="1079673" cy="12311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de-DE" sz="800" dirty="0" smtClean="0">
                  <a:solidFill>
                    <a:schemeClr val="tx1"/>
                  </a:solidFill>
                  <a:cs typeface="Arial" charset="0"/>
                  <a:sym typeface="Arial" charset="0"/>
                </a:rPr>
                <a:t>Quelle: </a:t>
              </a:r>
              <a:r>
                <a:rPr lang="de-DE" sz="800" dirty="0" smtClean="0">
                  <a:solidFill>
                    <a:schemeClr val="tx1"/>
                  </a:solidFill>
                  <a:cs typeface="Arial" charset="0"/>
                </a:rPr>
                <a:t>Öko-Institut e.V.</a:t>
              </a:r>
              <a:endParaRPr lang="de-DE" sz="800" dirty="0">
                <a:solidFill>
                  <a:schemeClr val="tx1"/>
                </a:solidFill>
                <a:cs typeface="Arial" charset="0"/>
                <a:sym typeface="Arial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4142910" y="1403775"/>
              <a:ext cx="900101" cy="29253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5" name="Rectangle 49"/>
            <p:cNvSpPr>
              <a:spLocks/>
            </p:cNvSpPr>
            <p:nvPr/>
          </p:nvSpPr>
          <p:spPr bwMode="auto">
            <a:xfrm>
              <a:off x="6348155" y="1358770"/>
              <a:ext cx="1517594" cy="24622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600" dirty="0" smtClean="0">
                  <a:solidFill>
                    <a:srgbClr val="008000"/>
                  </a:solidFill>
                  <a:ea typeface="Gill Sans" charset="0"/>
                  <a:cs typeface="Gill Sans" charset="0"/>
                </a:rPr>
                <a:t>EEG-</a:t>
              </a:r>
              <a:r>
                <a:rPr lang="en-US" sz="1600" dirty="0" err="1" smtClean="0">
                  <a:solidFill>
                    <a:srgbClr val="008000"/>
                  </a:solidFill>
                  <a:ea typeface="Gill Sans" charset="0"/>
                  <a:cs typeface="Gill Sans" charset="0"/>
                </a:rPr>
                <a:t>Vergütung</a:t>
              </a:r>
              <a:endParaRPr lang="en-US" sz="1600" dirty="0">
                <a:solidFill>
                  <a:srgbClr val="008000"/>
                </a:solidFill>
                <a:ea typeface="Gill Sans" charset="0"/>
                <a:cs typeface="Gill Sans" charset="0"/>
              </a:endParaRPr>
            </a:p>
          </p:txBody>
        </p:sp>
        <p:cxnSp>
          <p:nvCxnSpPr>
            <p:cNvPr id="29" name="Gerade Verbindung 28"/>
            <p:cNvCxnSpPr/>
            <p:nvPr/>
          </p:nvCxnSpPr>
          <p:spPr bwMode="auto">
            <a:xfrm>
              <a:off x="5133020" y="1448780"/>
              <a:ext cx="112512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Strombörse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1" y="977900"/>
            <a:ext cx="4281010" cy="4026275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Strompreis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Aus Angebot und Nachfrage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zunächst günstigste Erzeuger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dann zunehmend teure Erzeuger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berücksichtigt werden nur variable Kosten (d.h. Primärenergiekosten)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Fixkosten (Investitionen in </a:t>
            </a:r>
            <a:r>
              <a:rPr lang="de-DE" sz="1800" dirty="0" err="1" smtClean="0"/>
              <a:t>Anla</a:t>
            </a:r>
            <a:r>
              <a:rPr lang="de-DE" sz="1800" dirty="0" smtClean="0"/>
              <a:t>-gen) werden nicht berücksichtigt</a:t>
            </a:r>
          </a:p>
        </p:txBody>
      </p:sp>
      <p:sp>
        <p:nvSpPr>
          <p:cNvPr id="32" name="Rechteck 31"/>
          <p:cNvSpPr/>
          <p:nvPr/>
        </p:nvSpPr>
        <p:spPr>
          <a:xfrm>
            <a:off x="767535" y="5004175"/>
            <a:ext cx="48141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5C6971"/>
                </a:solidFill>
              </a:rPr>
              <a:t>Passendes Modell für erneuerbare Energien?</a:t>
            </a:r>
          </a:p>
        </p:txBody>
      </p:sp>
      <p:pic>
        <p:nvPicPr>
          <p:cNvPr id="12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647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1"/>
          <p:cNvSpPr>
            <a:spLocks noChangeShapeType="1"/>
          </p:cNvSpPr>
          <p:nvPr/>
        </p:nvSpPr>
        <p:spPr bwMode="auto">
          <a:xfrm rot="10800000" flipH="1">
            <a:off x="8193360" y="2708920"/>
            <a:ext cx="4763" cy="1305145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Anlagen zur Erzeugung elektrischer Energie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5361130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Kraftwerke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fossile bzw. nukleare Brennstoffe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hohe Leistung (ca. 1 GW elektrisch)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hohe Planbarkeit</a:t>
            </a:r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 rot="10800000" flipH="1">
            <a:off x="4547955" y="2708920"/>
            <a:ext cx="4763" cy="725488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3811355" y="915045"/>
            <a:ext cx="1978025" cy="2047875"/>
            <a:chOff x="0" y="0"/>
            <a:chExt cx="1246" cy="1289"/>
          </a:xfrm>
        </p:grpSpPr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0" y="417"/>
              <a:ext cx="720" cy="872"/>
              <a:chOff x="0" y="0"/>
              <a:chExt cx="720" cy="872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 bwMode="auto">
              <a:xfrm>
                <a:off x="326" y="431"/>
                <a:ext cx="394" cy="441"/>
              </a:xfrm>
              <a:prstGeom prst="rect">
                <a:avLst/>
              </a:prstGeom>
              <a:solidFill>
                <a:srgbClr val="80808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" name="AutoShape 27"/>
              <p:cNvSpPr>
                <a:spLocks/>
              </p:cNvSpPr>
              <p:nvPr/>
            </p:nvSpPr>
            <p:spPr bwMode="auto">
              <a:xfrm>
                <a:off x="0" y="22"/>
                <a:ext cx="393" cy="850"/>
              </a:xfrm>
              <a:prstGeom prst="triangle">
                <a:avLst>
                  <a:gd name="adj" fmla="val 50000"/>
                </a:avLst>
              </a:prstGeom>
              <a:solidFill>
                <a:srgbClr val="676767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9" name="AutoShape 28"/>
              <p:cNvSpPr>
                <a:spLocks/>
              </p:cNvSpPr>
              <p:nvPr/>
            </p:nvSpPr>
            <p:spPr bwMode="auto">
              <a:xfrm>
                <a:off x="86" y="0"/>
                <a:ext cx="216" cy="383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111" y="385"/>
                <a:ext cx="173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31" name="Rectangle 30"/>
              <p:cNvSpPr>
                <a:spLocks/>
              </p:cNvSpPr>
              <p:nvPr/>
            </p:nvSpPr>
            <p:spPr bwMode="auto">
              <a:xfrm>
                <a:off x="511" y="140"/>
                <a:ext cx="94" cy="732"/>
              </a:xfrm>
              <a:prstGeom prst="rect">
                <a:avLst/>
              </a:prstGeom>
              <a:solidFill>
                <a:srgbClr val="4D4D4D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21" name="Group 37"/>
            <p:cNvGrpSpPr>
              <a:grpSpLocks/>
            </p:cNvGrpSpPr>
            <p:nvPr/>
          </p:nvGrpSpPr>
          <p:grpSpPr bwMode="auto">
            <a:xfrm rot="-1084431">
              <a:off x="461" y="108"/>
              <a:ext cx="752" cy="336"/>
              <a:chOff x="0" y="0"/>
              <a:chExt cx="751" cy="336"/>
            </a:xfrm>
          </p:grpSpPr>
          <p:sp>
            <p:nvSpPr>
              <p:cNvPr id="22" name="Oval 32"/>
              <p:cNvSpPr>
                <a:spLocks/>
              </p:cNvSpPr>
              <p:nvPr/>
            </p:nvSpPr>
            <p:spPr bwMode="auto">
              <a:xfrm>
                <a:off x="0" y="71"/>
                <a:ext cx="364" cy="241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3" name="Oval 33"/>
              <p:cNvSpPr>
                <a:spLocks/>
              </p:cNvSpPr>
              <p:nvPr/>
            </p:nvSpPr>
            <p:spPr bwMode="auto">
              <a:xfrm>
                <a:off x="174" y="0"/>
                <a:ext cx="320" cy="216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4" name="Oval 34"/>
              <p:cNvSpPr>
                <a:spLocks/>
              </p:cNvSpPr>
              <p:nvPr/>
            </p:nvSpPr>
            <p:spPr bwMode="auto">
              <a:xfrm>
                <a:off x="174" y="95"/>
                <a:ext cx="364" cy="241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5" name="Oval 35"/>
              <p:cNvSpPr>
                <a:spLocks/>
              </p:cNvSpPr>
              <p:nvPr/>
            </p:nvSpPr>
            <p:spPr bwMode="auto">
              <a:xfrm>
                <a:off x="336" y="2"/>
                <a:ext cx="285" cy="217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6" name="Oval 36"/>
              <p:cNvSpPr>
                <a:spLocks/>
              </p:cNvSpPr>
              <p:nvPr/>
            </p:nvSpPr>
            <p:spPr bwMode="auto">
              <a:xfrm>
                <a:off x="407" y="47"/>
                <a:ext cx="344" cy="230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4052655" y="3420120"/>
            <a:ext cx="4476750" cy="3175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rot="10800000" flipH="1">
            <a:off x="5943110" y="2393885"/>
            <a:ext cx="584200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34" name="Group 43"/>
          <p:cNvGrpSpPr>
            <a:grpSpLocks/>
          </p:cNvGrpSpPr>
          <p:nvPr/>
        </p:nvGrpSpPr>
        <p:grpSpPr bwMode="auto">
          <a:xfrm>
            <a:off x="5081355" y="2251720"/>
            <a:ext cx="976313" cy="431800"/>
            <a:chOff x="0" y="0"/>
            <a:chExt cx="615" cy="272"/>
          </a:xfrm>
        </p:grpSpPr>
        <p:sp>
          <p:nvSpPr>
            <p:cNvPr id="35" name="AutoShape 41"/>
            <p:cNvSpPr>
              <a:spLocks/>
            </p:cNvSpPr>
            <p:nvPr/>
          </p:nvSpPr>
          <p:spPr bwMode="auto">
            <a:xfrm>
              <a:off x="0" y="0"/>
              <a:ext cx="466" cy="272"/>
            </a:xfrm>
            <a:prstGeom prst="triangle">
              <a:avLst>
                <a:gd name="adj" fmla="val 50000"/>
              </a:avLst>
            </a:prstGeom>
            <a:solidFill>
              <a:srgbClr val="1A1A1A"/>
            </a:solidFill>
            <a:ln w="25400" cap="flat">
              <a:solidFill>
                <a:srgbClr val="1A1A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6" name="AutoShape 42"/>
            <p:cNvSpPr>
              <a:spLocks/>
            </p:cNvSpPr>
            <p:nvPr/>
          </p:nvSpPr>
          <p:spPr bwMode="auto">
            <a:xfrm>
              <a:off x="149" y="51"/>
              <a:ext cx="466" cy="220"/>
            </a:xfrm>
            <a:prstGeom prst="triangle">
              <a:avLst>
                <a:gd name="adj" fmla="val 50000"/>
              </a:avLst>
            </a:prstGeom>
            <a:solidFill>
              <a:srgbClr val="1A1A1A"/>
            </a:solidFill>
            <a:ln w="25400" cap="flat">
              <a:solidFill>
                <a:srgbClr val="1A1A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37" name="Line 44"/>
          <p:cNvSpPr>
            <a:spLocks noChangeShapeType="1"/>
          </p:cNvSpPr>
          <p:nvPr/>
        </p:nvSpPr>
        <p:spPr bwMode="auto">
          <a:xfrm flipH="1">
            <a:off x="5233755" y="1654820"/>
            <a:ext cx="4763" cy="431800"/>
          </a:xfrm>
          <a:prstGeom prst="line">
            <a:avLst/>
          </a:prstGeom>
          <a:noFill/>
          <a:ln w="25400" cap="flat">
            <a:solidFill>
              <a:srgbClr val="343434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8" name="Line 45"/>
          <p:cNvSpPr>
            <a:spLocks noChangeShapeType="1"/>
          </p:cNvSpPr>
          <p:nvPr/>
        </p:nvSpPr>
        <p:spPr bwMode="auto">
          <a:xfrm flipH="1">
            <a:off x="4817985" y="3609020"/>
            <a:ext cx="687388" cy="7938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9" name="Rectangle 46"/>
          <p:cNvSpPr>
            <a:spLocks/>
          </p:cNvSpPr>
          <p:nvPr/>
        </p:nvSpPr>
        <p:spPr bwMode="auto">
          <a:xfrm>
            <a:off x="5898105" y="2033845"/>
            <a:ext cx="862013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>
                <a:solidFill>
                  <a:schemeClr val="tx1"/>
                </a:solidFill>
                <a:ea typeface="Gill Sans" charset="0"/>
                <a:cs typeface="Gill Sans" charset="0"/>
              </a:rPr>
              <a:t>C (</a:t>
            </a:r>
            <a:r>
              <a:rPr lang="en-US" sz="1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Kohle</a:t>
            </a:r>
            <a:r>
              <a:rPr lang="en-US" sz="1400" dirty="0">
                <a:solidFill>
                  <a:schemeClr val="tx1"/>
                </a:solidFill>
                <a:ea typeface="Gill Sans" charset="0"/>
                <a:cs typeface="Gill Sans" charset="0"/>
              </a:rPr>
              <a:t>)</a:t>
            </a:r>
          </a:p>
        </p:txBody>
      </p:sp>
      <p:sp>
        <p:nvSpPr>
          <p:cNvPr id="40" name="Rectangle 47"/>
          <p:cNvSpPr>
            <a:spLocks/>
          </p:cNvSpPr>
          <p:nvPr/>
        </p:nvSpPr>
        <p:spPr bwMode="auto">
          <a:xfrm>
            <a:off x="5309955" y="1718320"/>
            <a:ext cx="515938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ea typeface="Gill Sans" charset="0"/>
                <a:cs typeface="Gill Sans" charset="0"/>
              </a:rPr>
              <a:t>CO2</a:t>
            </a:r>
          </a:p>
        </p:txBody>
      </p:sp>
      <p:sp>
        <p:nvSpPr>
          <p:cNvPr id="41" name="Rectangle 48"/>
          <p:cNvSpPr>
            <a:spLocks/>
          </p:cNvSpPr>
          <p:nvPr/>
        </p:nvSpPr>
        <p:spPr bwMode="auto">
          <a:xfrm>
            <a:off x="5853100" y="3564015"/>
            <a:ext cx="108651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Strom (30%)</a:t>
            </a:r>
            <a:endParaRPr lang="en-US" sz="14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42" name="Rectangle 49"/>
          <p:cNvSpPr>
            <a:spLocks/>
          </p:cNvSpPr>
          <p:nvPr/>
        </p:nvSpPr>
        <p:spPr bwMode="auto">
          <a:xfrm>
            <a:off x="7698305" y="5049180"/>
            <a:ext cx="11176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dirty="0" err="1">
                <a:solidFill>
                  <a:srgbClr val="0000FF"/>
                </a:solidFill>
                <a:ea typeface="Gill Sans" charset="0"/>
                <a:cs typeface="Gill Sans" charset="0"/>
              </a:rPr>
              <a:t>Stromnetz</a:t>
            </a:r>
            <a:endParaRPr lang="en-US" sz="18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43" name="Line 50"/>
          <p:cNvSpPr>
            <a:spLocks noChangeShapeType="1"/>
          </p:cNvSpPr>
          <p:nvPr/>
        </p:nvSpPr>
        <p:spPr bwMode="auto">
          <a:xfrm flipH="1">
            <a:off x="4128855" y="1654820"/>
            <a:ext cx="4763" cy="430213"/>
          </a:xfrm>
          <a:prstGeom prst="line">
            <a:avLst/>
          </a:prstGeom>
          <a:noFill/>
          <a:ln w="25400" cap="flat">
            <a:solidFill>
              <a:srgbClr val="A408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4" name="Rectangle 51"/>
          <p:cNvSpPr>
            <a:spLocks/>
          </p:cNvSpPr>
          <p:nvPr/>
        </p:nvSpPr>
        <p:spPr bwMode="auto">
          <a:xfrm>
            <a:off x="2837765" y="1673805"/>
            <a:ext cx="1185901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 err="1" smtClean="0">
                <a:solidFill>
                  <a:srgbClr val="A40800"/>
                </a:solidFill>
                <a:ea typeface="Gill Sans" charset="0"/>
                <a:cs typeface="Gill Sans" charset="0"/>
              </a:rPr>
              <a:t>Wärme</a:t>
            </a:r>
            <a:r>
              <a:rPr lang="en-US" sz="1400" dirty="0" smtClean="0">
                <a:solidFill>
                  <a:srgbClr val="A40800"/>
                </a:solidFill>
                <a:ea typeface="Gill Sans" charset="0"/>
                <a:cs typeface="Gill Sans" charset="0"/>
              </a:rPr>
              <a:t> (70%)</a:t>
            </a:r>
            <a:endParaRPr lang="en-US" sz="1400" dirty="0">
              <a:solidFill>
                <a:srgbClr val="A40800"/>
              </a:solidFill>
              <a:ea typeface="Gill Sans" charset="0"/>
              <a:cs typeface="Gill Sans" charset="0"/>
            </a:endParaRPr>
          </a:p>
        </p:txBody>
      </p:sp>
      <p:sp>
        <p:nvSpPr>
          <p:cNvPr id="45" name="Rectangle 52"/>
          <p:cNvSpPr>
            <a:spLocks/>
          </p:cNvSpPr>
          <p:nvPr/>
        </p:nvSpPr>
        <p:spPr bwMode="auto">
          <a:xfrm>
            <a:off x="3467835" y="3023955"/>
            <a:ext cx="885825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Kraftwerk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7" name="Rectangle 54"/>
          <p:cNvSpPr>
            <a:spLocks/>
          </p:cNvSpPr>
          <p:nvPr/>
        </p:nvSpPr>
        <p:spPr bwMode="auto">
          <a:xfrm>
            <a:off x="5448055" y="2798930"/>
            <a:ext cx="388938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>
                <a:solidFill>
                  <a:srgbClr val="0079A5"/>
                </a:solidFill>
                <a:ea typeface="Gill Sans" charset="0"/>
                <a:cs typeface="Gill Sans" charset="0"/>
              </a:rPr>
              <a:t>O2</a:t>
            </a:r>
          </a:p>
        </p:txBody>
      </p:sp>
      <p:sp>
        <p:nvSpPr>
          <p:cNvPr id="48" name="Line 55"/>
          <p:cNvSpPr>
            <a:spLocks noChangeShapeType="1"/>
          </p:cNvSpPr>
          <p:nvPr/>
        </p:nvSpPr>
        <p:spPr bwMode="auto">
          <a:xfrm>
            <a:off x="5054368" y="2932758"/>
            <a:ext cx="371475" cy="0"/>
          </a:xfrm>
          <a:prstGeom prst="line">
            <a:avLst/>
          </a:prstGeom>
          <a:noFill/>
          <a:ln w="25400" cap="flat">
            <a:solidFill>
              <a:srgbClr val="0091C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8" name="AutoShape 27"/>
          <p:cNvSpPr>
            <a:spLocks/>
          </p:cNvSpPr>
          <p:nvPr/>
        </p:nvSpPr>
        <p:spPr bwMode="auto">
          <a:xfrm>
            <a:off x="7338265" y="1606173"/>
            <a:ext cx="623888" cy="1350422"/>
          </a:xfrm>
          <a:prstGeom prst="triangle">
            <a:avLst>
              <a:gd name="adj" fmla="val 50000"/>
            </a:avLst>
          </a:prstGeom>
          <a:solidFill>
            <a:srgbClr val="676767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9" name="AutoShape 28"/>
          <p:cNvSpPr>
            <a:spLocks/>
          </p:cNvSpPr>
          <p:nvPr/>
        </p:nvSpPr>
        <p:spPr bwMode="auto">
          <a:xfrm>
            <a:off x="7474790" y="1571221"/>
            <a:ext cx="342900" cy="608484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" name="Line 29"/>
          <p:cNvSpPr>
            <a:spLocks noChangeShapeType="1"/>
          </p:cNvSpPr>
          <p:nvPr/>
        </p:nvSpPr>
        <p:spPr bwMode="auto">
          <a:xfrm rot="10800000" flipH="1">
            <a:off x="7514478" y="2182883"/>
            <a:ext cx="274638" cy="1589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" name="Rectangle 52"/>
          <p:cNvSpPr>
            <a:spLocks/>
          </p:cNvSpPr>
          <p:nvPr/>
        </p:nvSpPr>
        <p:spPr bwMode="auto">
          <a:xfrm>
            <a:off x="6962454" y="3023955"/>
            <a:ext cx="1185901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Kernkraftwerk</a:t>
            </a:r>
            <a:endParaRPr lang="en-US" sz="1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7833320" y="2168860"/>
            <a:ext cx="765085" cy="810090"/>
            <a:chOff x="8553400" y="1628800"/>
            <a:chExt cx="765085" cy="810090"/>
          </a:xfrm>
        </p:grpSpPr>
        <p:sp>
          <p:nvSpPr>
            <p:cNvPr id="64" name="Ellipse 63"/>
            <p:cNvSpPr/>
            <p:nvPr/>
          </p:nvSpPr>
          <p:spPr bwMode="auto">
            <a:xfrm>
              <a:off x="8553400" y="1628800"/>
              <a:ext cx="765085" cy="72008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3" name="Rectangle 26"/>
            <p:cNvSpPr>
              <a:spLocks/>
            </p:cNvSpPr>
            <p:nvPr/>
          </p:nvSpPr>
          <p:spPr bwMode="auto">
            <a:xfrm>
              <a:off x="8553400" y="1988841"/>
              <a:ext cx="765085" cy="450049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67" name="Rectangle 51"/>
          <p:cNvSpPr>
            <a:spLocks/>
          </p:cNvSpPr>
          <p:nvPr/>
        </p:nvSpPr>
        <p:spPr bwMode="auto">
          <a:xfrm>
            <a:off x="7878325" y="1628800"/>
            <a:ext cx="1185901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 err="1" smtClean="0">
                <a:solidFill>
                  <a:srgbClr val="A40800"/>
                </a:solidFill>
                <a:ea typeface="Gill Sans" charset="0"/>
                <a:cs typeface="Gill Sans" charset="0"/>
              </a:rPr>
              <a:t>Wärme</a:t>
            </a:r>
            <a:r>
              <a:rPr lang="en-US" sz="1400" dirty="0" smtClean="0">
                <a:solidFill>
                  <a:srgbClr val="A40800"/>
                </a:solidFill>
                <a:ea typeface="Gill Sans" charset="0"/>
                <a:cs typeface="Gill Sans" charset="0"/>
              </a:rPr>
              <a:t> (70%)</a:t>
            </a:r>
            <a:endParaRPr lang="en-US" sz="1400" dirty="0">
              <a:solidFill>
                <a:srgbClr val="A40800"/>
              </a:solidFill>
              <a:ea typeface="Gill Sans" charset="0"/>
              <a:cs typeface="Gill Sans" charset="0"/>
            </a:endParaRPr>
          </a:p>
        </p:txBody>
      </p:sp>
      <p:sp>
        <p:nvSpPr>
          <p:cNvPr id="68" name="Line 50"/>
          <p:cNvSpPr>
            <a:spLocks noChangeShapeType="1"/>
          </p:cNvSpPr>
          <p:nvPr/>
        </p:nvSpPr>
        <p:spPr bwMode="auto">
          <a:xfrm flipH="1">
            <a:off x="7653300" y="1628800"/>
            <a:ext cx="4763" cy="430213"/>
          </a:xfrm>
          <a:prstGeom prst="line">
            <a:avLst/>
          </a:prstGeom>
          <a:noFill/>
          <a:ln w="25400" cap="flat">
            <a:solidFill>
              <a:srgbClr val="A408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9" name="Line 45"/>
          <p:cNvSpPr>
            <a:spLocks noChangeShapeType="1"/>
          </p:cNvSpPr>
          <p:nvPr/>
        </p:nvSpPr>
        <p:spPr bwMode="auto">
          <a:xfrm>
            <a:off x="7113240" y="3609020"/>
            <a:ext cx="687388" cy="7938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788315" y="4014065"/>
            <a:ext cx="876300" cy="939800"/>
            <a:chOff x="0" y="0"/>
            <a:chExt cx="552" cy="592"/>
          </a:xfrm>
        </p:grpSpPr>
        <p:sp>
          <p:nvSpPr>
            <p:cNvPr id="8" name="AutoShape 14"/>
            <p:cNvSpPr>
              <a:spLocks/>
            </p:cNvSpPr>
            <p:nvPr/>
          </p:nvSpPr>
          <p:spPr bwMode="auto">
            <a:xfrm>
              <a:off x="1" y="5"/>
              <a:ext cx="551" cy="581"/>
            </a:xfrm>
            <a:prstGeom prst="roundRect">
              <a:avLst>
                <a:gd name="adj" fmla="val 21787"/>
              </a:avLst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24" y="32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0" y="210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402" y="1"/>
              <a:ext cx="145" cy="15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96" y="6"/>
              <a:ext cx="350" cy="36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1" y="456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>
              <a:off x="22" y="30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H="1">
              <a:off x="201" y="208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H="1">
              <a:off x="0" y="0"/>
              <a:ext cx="144" cy="152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H="1">
              <a:off x="1" y="4"/>
              <a:ext cx="350" cy="36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403" y="454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30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Energietechnik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24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4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ENDE Teil 2</a:t>
            </a:r>
          </a:p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5938582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uppieren 97"/>
          <p:cNvGrpSpPr/>
          <p:nvPr/>
        </p:nvGrpSpPr>
        <p:grpSpPr>
          <a:xfrm>
            <a:off x="1885007" y="1663322"/>
            <a:ext cx="7388473" cy="4105938"/>
            <a:chOff x="1712640" y="1673805"/>
            <a:chExt cx="7388473" cy="41059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2640" y="1673805"/>
              <a:ext cx="6504828" cy="410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7" name="Gruppieren 96"/>
            <p:cNvGrpSpPr/>
            <p:nvPr/>
          </p:nvGrpSpPr>
          <p:grpSpPr>
            <a:xfrm>
              <a:off x="1847655" y="1898830"/>
              <a:ext cx="7253458" cy="2929971"/>
              <a:chOff x="1847655" y="1898830"/>
              <a:chExt cx="7253458" cy="2929971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48355" y="3214675"/>
                <a:ext cx="466725" cy="1114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Rectangle 49"/>
              <p:cNvSpPr>
                <a:spLocks/>
              </p:cNvSpPr>
              <p:nvPr/>
            </p:nvSpPr>
            <p:spPr bwMode="auto">
              <a:xfrm>
                <a:off x="7788315" y="1898830"/>
                <a:ext cx="1117600" cy="36830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 dirty="0" err="1">
                    <a:solidFill>
                      <a:srgbClr val="0000FF"/>
                    </a:solidFill>
                    <a:ea typeface="Gill Sans" charset="0"/>
                    <a:cs typeface="Gill Sans" charset="0"/>
                  </a:rPr>
                  <a:t>Stromnetz</a:t>
                </a:r>
                <a:endParaRPr lang="en-US" sz="1800" dirty="0">
                  <a:solidFill>
                    <a:srgbClr val="0000FF"/>
                  </a:solidFill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65" name="Group 25"/>
              <p:cNvGrpSpPr>
                <a:grpSpLocks/>
              </p:cNvGrpSpPr>
              <p:nvPr/>
            </p:nvGrpSpPr>
            <p:grpSpPr bwMode="auto">
              <a:xfrm>
                <a:off x="7947130" y="2303875"/>
                <a:ext cx="876300" cy="939800"/>
                <a:chOff x="0" y="0"/>
                <a:chExt cx="552" cy="592"/>
              </a:xfrm>
            </p:grpSpPr>
            <p:sp>
              <p:nvSpPr>
                <p:cNvPr id="70" name="AutoShape 14"/>
                <p:cNvSpPr>
                  <a:spLocks/>
                </p:cNvSpPr>
                <p:nvPr/>
              </p:nvSpPr>
              <p:spPr bwMode="auto">
                <a:xfrm>
                  <a:off x="1" y="5"/>
                  <a:ext cx="551" cy="581"/>
                </a:xfrm>
                <a:prstGeom prst="roundRect">
                  <a:avLst>
                    <a:gd name="adj" fmla="val 21787"/>
                  </a:avLst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1" name="Line 15"/>
                <p:cNvSpPr>
                  <a:spLocks noChangeShapeType="1"/>
                </p:cNvSpPr>
                <p:nvPr/>
              </p:nvSpPr>
              <p:spPr bwMode="auto">
                <a:xfrm>
                  <a:off x="24" y="32"/>
                  <a:ext cx="501" cy="517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2" name="Line 16"/>
                <p:cNvSpPr>
                  <a:spLocks noChangeShapeType="1"/>
                </p:cNvSpPr>
                <p:nvPr/>
              </p:nvSpPr>
              <p:spPr bwMode="auto">
                <a:xfrm>
                  <a:off x="0" y="210"/>
                  <a:ext cx="346" cy="375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3" name="Line 17"/>
                <p:cNvSpPr>
                  <a:spLocks noChangeShapeType="1"/>
                </p:cNvSpPr>
                <p:nvPr/>
              </p:nvSpPr>
              <p:spPr bwMode="auto">
                <a:xfrm>
                  <a:off x="402" y="1"/>
                  <a:ext cx="145" cy="153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4" name="Line 18"/>
                <p:cNvSpPr>
                  <a:spLocks noChangeShapeType="1"/>
                </p:cNvSpPr>
                <p:nvPr/>
              </p:nvSpPr>
              <p:spPr bwMode="auto">
                <a:xfrm>
                  <a:off x="196" y="6"/>
                  <a:ext cx="350" cy="363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5" name="Line 19"/>
                <p:cNvSpPr>
                  <a:spLocks noChangeShapeType="1"/>
                </p:cNvSpPr>
                <p:nvPr/>
              </p:nvSpPr>
              <p:spPr bwMode="auto">
                <a:xfrm>
                  <a:off x="1" y="456"/>
                  <a:ext cx="143" cy="136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2" y="30"/>
                  <a:ext cx="501" cy="517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01" y="208"/>
                  <a:ext cx="346" cy="375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44" cy="152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" y="4"/>
                  <a:ext cx="350" cy="364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8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03" y="454"/>
                  <a:ext cx="143" cy="136"/>
                </a:xfrm>
                <a:prstGeom prst="line">
                  <a:avLst/>
                </a:prstGeom>
                <a:noFill/>
                <a:ln w="12700" cap="flat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cxnSp>
            <p:nvCxnSpPr>
              <p:cNvPr id="82" name="Gerade Verbindung 81"/>
              <p:cNvCxnSpPr/>
              <p:nvPr/>
            </p:nvCxnSpPr>
            <p:spPr bwMode="auto">
              <a:xfrm>
                <a:off x="8013340" y="4329100"/>
                <a:ext cx="40504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Rectangle 49"/>
              <p:cNvSpPr>
                <a:spLocks/>
              </p:cNvSpPr>
              <p:nvPr/>
            </p:nvSpPr>
            <p:spPr bwMode="auto">
              <a:xfrm>
                <a:off x="3962890" y="4644135"/>
                <a:ext cx="814004" cy="18466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200" dirty="0" err="1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Hochdruck</a:t>
                </a:r>
                <a:endParaRPr lang="en-US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3" name="Rectangle 49"/>
              <p:cNvSpPr>
                <a:spLocks/>
              </p:cNvSpPr>
              <p:nvPr/>
            </p:nvSpPr>
            <p:spPr bwMode="auto">
              <a:xfrm>
                <a:off x="4457945" y="3789040"/>
                <a:ext cx="906979" cy="18466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200" dirty="0" err="1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Niederdruck</a:t>
                </a:r>
                <a:endParaRPr lang="en-US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4" name="Rectangle 49"/>
              <p:cNvSpPr>
                <a:spLocks/>
              </p:cNvSpPr>
              <p:nvPr/>
            </p:nvSpPr>
            <p:spPr bwMode="auto">
              <a:xfrm>
                <a:off x="8103350" y="4374105"/>
                <a:ext cx="474168" cy="18466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200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15 kV</a:t>
                </a:r>
                <a:endParaRPr lang="en-US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5" name="Rectangle 49"/>
              <p:cNvSpPr>
                <a:spLocks/>
              </p:cNvSpPr>
              <p:nvPr/>
            </p:nvSpPr>
            <p:spPr bwMode="auto">
              <a:xfrm>
                <a:off x="8553400" y="3293985"/>
                <a:ext cx="547713" cy="18466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200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110 kV</a:t>
                </a:r>
                <a:endParaRPr lang="en-US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6" name="Rectangle 49"/>
              <p:cNvSpPr>
                <a:spLocks/>
              </p:cNvSpPr>
              <p:nvPr/>
            </p:nvSpPr>
            <p:spPr bwMode="auto">
              <a:xfrm>
                <a:off x="1847655" y="2213865"/>
                <a:ext cx="541494" cy="18466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200" dirty="0" err="1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Kessel</a:t>
                </a:r>
                <a:endParaRPr lang="en-US" sz="12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Einspeisung beim Kraftwerk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5361130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Beispiel: Dampfturbine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synchroner Betrieb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kinetische Energie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Verbund starr gekoppelter Synchrongeneratoren</a:t>
            </a:r>
          </a:p>
        </p:txBody>
      </p:sp>
      <p:pic>
        <p:nvPicPr>
          <p:cNvPr id="28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Anlagen zur Erzeugung elektrischer Energie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1998" y="977900"/>
            <a:ext cx="6801291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Sonne (Photovoltaik, PV)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keine Brennstoffe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Anlagengröße: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>
                <a:solidFill>
                  <a:srgbClr val="5C6971"/>
                </a:solidFill>
              </a:rPr>
              <a:t>1</a:t>
            </a:r>
            <a:r>
              <a:rPr lang="de-DE" sz="2000" dirty="0" smtClean="0">
                <a:solidFill>
                  <a:srgbClr val="5C6971"/>
                </a:solidFill>
              </a:rPr>
              <a:t> kW - 1 MW (Niederspannung)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10 - 20 MW (Mittelspannung)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10 - 60 MW (Hochspannung)</a:t>
            </a: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planbar im Rahmen der Wettervorhersage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Einspeisung: über Wechselrichter</a:t>
            </a:r>
          </a:p>
        </p:txBody>
      </p:sp>
      <p:sp>
        <p:nvSpPr>
          <p:cNvPr id="76" name="Oval 35"/>
          <p:cNvSpPr>
            <a:spLocks/>
          </p:cNvSpPr>
          <p:nvPr/>
        </p:nvSpPr>
        <p:spPr bwMode="auto">
          <a:xfrm>
            <a:off x="5493060" y="953725"/>
            <a:ext cx="383282" cy="365125"/>
          </a:xfrm>
          <a:prstGeom prst="ellipse">
            <a:avLst/>
          </a:prstGeom>
          <a:solidFill>
            <a:srgbClr val="FCBD00"/>
          </a:solidFill>
          <a:ln w="6350" cap="flat">
            <a:solidFill>
              <a:srgbClr val="9755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105" name="Gruppieren 104"/>
          <p:cNvGrpSpPr/>
          <p:nvPr/>
        </p:nvGrpSpPr>
        <p:grpSpPr>
          <a:xfrm>
            <a:off x="5808095" y="1628800"/>
            <a:ext cx="796781" cy="688976"/>
            <a:chOff x="5223030" y="1318850"/>
            <a:chExt cx="796781" cy="688976"/>
          </a:xfrm>
        </p:grpSpPr>
        <p:sp>
          <p:nvSpPr>
            <p:cNvPr id="77" name="Line 36"/>
            <p:cNvSpPr>
              <a:spLocks noChangeShapeType="1"/>
            </p:cNvSpPr>
            <p:nvPr/>
          </p:nvSpPr>
          <p:spPr bwMode="auto">
            <a:xfrm>
              <a:off x="5332766" y="1685563"/>
              <a:ext cx="645695" cy="322263"/>
            </a:xfrm>
            <a:prstGeom prst="line">
              <a:avLst/>
            </a:prstGeom>
            <a:noFill/>
            <a:ln w="254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8" name="Line 37"/>
            <p:cNvSpPr>
              <a:spLocks noChangeShapeType="1"/>
            </p:cNvSpPr>
            <p:nvPr/>
          </p:nvSpPr>
          <p:spPr bwMode="auto">
            <a:xfrm flipH="1">
              <a:off x="5339128" y="1514113"/>
              <a:ext cx="3181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9" name="Line 38"/>
            <p:cNvSpPr>
              <a:spLocks noChangeShapeType="1"/>
            </p:cNvSpPr>
            <p:nvPr/>
          </p:nvSpPr>
          <p:spPr bwMode="auto">
            <a:xfrm flipH="1">
              <a:off x="5615854" y="1664925"/>
              <a:ext cx="3181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0" name="Line 39"/>
            <p:cNvSpPr>
              <a:spLocks noChangeShapeType="1"/>
            </p:cNvSpPr>
            <p:nvPr/>
          </p:nvSpPr>
          <p:spPr bwMode="auto">
            <a:xfrm flipH="1">
              <a:off x="5898942" y="1798275"/>
              <a:ext cx="1590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1" name="AutoShape 40"/>
            <p:cNvSpPr>
              <a:spLocks/>
            </p:cNvSpPr>
            <p:nvPr/>
          </p:nvSpPr>
          <p:spPr bwMode="auto">
            <a:xfrm>
              <a:off x="5223030" y="1318850"/>
              <a:ext cx="230605" cy="32702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2" name="AutoShape 41"/>
            <p:cNvSpPr>
              <a:spLocks/>
            </p:cNvSpPr>
            <p:nvPr/>
          </p:nvSpPr>
          <p:spPr bwMode="auto">
            <a:xfrm>
              <a:off x="5504527" y="1441088"/>
              <a:ext cx="232196" cy="325438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3" name="AutoShape 42"/>
            <p:cNvSpPr>
              <a:spLocks/>
            </p:cNvSpPr>
            <p:nvPr/>
          </p:nvSpPr>
          <p:spPr bwMode="auto">
            <a:xfrm>
              <a:off x="5787615" y="1593488"/>
              <a:ext cx="232196" cy="32702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39" name="Line 1"/>
          <p:cNvSpPr>
            <a:spLocks noChangeShapeType="1"/>
          </p:cNvSpPr>
          <p:nvPr/>
        </p:nvSpPr>
        <p:spPr bwMode="auto">
          <a:xfrm rot="10800000">
            <a:off x="4007895" y="2303876"/>
            <a:ext cx="3775657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0" name="Rectangle 49"/>
          <p:cNvSpPr>
            <a:spLocks/>
          </p:cNvSpPr>
          <p:nvPr/>
        </p:nvSpPr>
        <p:spPr bwMode="auto">
          <a:xfrm>
            <a:off x="7698305" y="2663915"/>
            <a:ext cx="11176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dirty="0" err="1">
                <a:solidFill>
                  <a:srgbClr val="0000FF"/>
                </a:solidFill>
                <a:ea typeface="Gill Sans" charset="0"/>
                <a:cs typeface="Gill Sans" charset="0"/>
              </a:rPr>
              <a:t>Stromnetz</a:t>
            </a:r>
            <a:endParaRPr lang="en-US" sz="18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 flipH="1">
            <a:off x="6798205" y="2573905"/>
            <a:ext cx="675075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42" name="Group 25"/>
          <p:cNvGrpSpPr>
            <a:grpSpLocks/>
          </p:cNvGrpSpPr>
          <p:nvPr/>
        </p:nvGrpSpPr>
        <p:grpSpPr bwMode="auto">
          <a:xfrm>
            <a:off x="7788315" y="1628800"/>
            <a:ext cx="876300" cy="939800"/>
            <a:chOff x="0" y="0"/>
            <a:chExt cx="552" cy="592"/>
          </a:xfrm>
        </p:grpSpPr>
        <p:sp>
          <p:nvSpPr>
            <p:cNvPr id="43" name="AutoShape 14"/>
            <p:cNvSpPr>
              <a:spLocks/>
            </p:cNvSpPr>
            <p:nvPr/>
          </p:nvSpPr>
          <p:spPr bwMode="auto">
            <a:xfrm>
              <a:off x="1" y="5"/>
              <a:ext cx="551" cy="581"/>
            </a:xfrm>
            <a:prstGeom prst="roundRect">
              <a:avLst>
                <a:gd name="adj" fmla="val 21787"/>
              </a:avLst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24" y="32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0" y="210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402" y="1"/>
              <a:ext cx="145" cy="15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196" y="6"/>
              <a:ext cx="350" cy="36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1" y="456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 flipH="1">
              <a:off x="22" y="30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0" name="Line 21"/>
            <p:cNvSpPr>
              <a:spLocks noChangeShapeType="1"/>
            </p:cNvSpPr>
            <p:nvPr/>
          </p:nvSpPr>
          <p:spPr bwMode="auto">
            <a:xfrm flipH="1">
              <a:off x="201" y="208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 flipH="1">
              <a:off x="0" y="0"/>
              <a:ext cx="144" cy="152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 flipH="1">
              <a:off x="1" y="4"/>
              <a:ext cx="350" cy="36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 flipH="1">
              <a:off x="403" y="454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106" name="Gruppieren 105"/>
          <p:cNvGrpSpPr/>
          <p:nvPr/>
        </p:nvGrpSpPr>
        <p:grpSpPr>
          <a:xfrm>
            <a:off x="4862990" y="1628800"/>
            <a:ext cx="796781" cy="688976"/>
            <a:chOff x="5223030" y="1318850"/>
            <a:chExt cx="796781" cy="688976"/>
          </a:xfrm>
        </p:grpSpPr>
        <p:sp>
          <p:nvSpPr>
            <p:cNvPr id="107" name="Line 36"/>
            <p:cNvSpPr>
              <a:spLocks noChangeShapeType="1"/>
            </p:cNvSpPr>
            <p:nvPr/>
          </p:nvSpPr>
          <p:spPr bwMode="auto">
            <a:xfrm>
              <a:off x="5332766" y="1685563"/>
              <a:ext cx="645695" cy="322263"/>
            </a:xfrm>
            <a:prstGeom prst="line">
              <a:avLst/>
            </a:prstGeom>
            <a:noFill/>
            <a:ln w="254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08" name="Line 37"/>
            <p:cNvSpPr>
              <a:spLocks noChangeShapeType="1"/>
            </p:cNvSpPr>
            <p:nvPr/>
          </p:nvSpPr>
          <p:spPr bwMode="auto">
            <a:xfrm flipH="1">
              <a:off x="5339128" y="1514113"/>
              <a:ext cx="3181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09" name="Line 38"/>
            <p:cNvSpPr>
              <a:spLocks noChangeShapeType="1"/>
            </p:cNvSpPr>
            <p:nvPr/>
          </p:nvSpPr>
          <p:spPr bwMode="auto">
            <a:xfrm flipH="1">
              <a:off x="5615854" y="1664925"/>
              <a:ext cx="3181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0" name="Line 39"/>
            <p:cNvSpPr>
              <a:spLocks noChangeShapeType="1"/>
            </p:cNvSpPr>
            <p:nvPr/>
          </p:nvSpPr>
          <p:spPr bwMode="auto">
            <a:xfrm flipH="1">
              <a:off x="5898942" y="1798275"/>
              <a:ext cx="1590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1" name="AutoShape 40"/>
            <p:cNvSpPr>
              <a:spLocks/>
            </p:cNvSpPr>
            <p:nvPr/>
          </p:nvSpPr>
          <p:spPr bwMode="auto">
            <a:xfrm>
              <a:off x="5223030" y="1318850"/>
              <a:ext cx="230605" cy="32702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2" name="AutoShape 41"/>
            <p:cNvSpPr>
              <a:spLocks/>
            </p:cNvSpPr>
            <p:nvPr/>
          </p:nvSpPr>
          <p:spPr bwMode="auto">
            <a:xfrm>
              <a:off x="5504527" y="1441088"/>
              <a:ext cx="232196" cy="325438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3" name="AutoShape 42"/>
            <p:cNvSpPr>
              <a:spLocks/>
            </p:cNvSpPr>
            <p:nvPr/>
          </p:nvSpPr>
          <p:spPr bwMode="auto">
            <a:xfrm>
              <a:off x="5787615" y="1593488"/>
              <a:ext cx="232196" cy="32702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114" name="Gruppieren 113"/>
          <p:cNvGrpSpPr/>
          <p:nvPr/>
        </p:nvGrpSpPr>
        <p:grpSpPr>
          <a:xfrm>
            <a:off x="3962890" y="1628800"/>
            <a:ext cx="796781" cy="688976"/>
            <a:chOff x="5223030" y="1318850"/>
            <a:chExt cx="796781" cy="688976"/>
          </a:xfrm>
        </p:grpSpPr>
        <p:sp>
          <p:nvSpPr>
            <p:cNvPr id="115" name="Line 36"/>
            <p:cNvSpPr>
              <a:spLocks noChangeShapeType="1"/>
            </p:cNvSpPr>
            <p:nvPr/>
          </p:nvSpPr>
          <p:spPr bwMode="auto">
            <a:xfrm>
              <a:off x="5332766" y="1685563"/>
              <a:ext cx="645695" cy="322263"/>
            </a:xfrm>
            <a:prstGeom prst="line">
              <a:avLst/>
            </a:prstGeom>
            <a:noFill/>
            <a:ln w="254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6" name="Line 37"/>
            <p:cNvSpPr>
              <a:spLocks noChangeShapeType="1"/>
            </p:cNvSpPr>
            <p:nvPr/>
          </p:nvSpPr>
          <p:spPr bwMode="auto">
            <a:xfrm flipH="1">
              <a:off x="5339128" y="1514113"/>
              <a:ext cx="3181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7" name="Line 38"/>
            <p:cNvSpPr>
              <a:spLocks noChangeShapeType="1"/>
            </p:cNvSpPr>
            <p:nvPr/>
          </p:nvSpPr>
          <p:spPr bwMode="auto">
            <a:xfrm flipH="1">
              <a:off x="5615854" y="1664925"/>
              <a:ext cx="3181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8" name="Line 39"/>
            <p:cNvSpPr>
              <a:spLocks noChangeShapeType="1"/>
            </p:cNvSpPr>
            <p:nvPr/>
          </p:nvSpPr>
          <p:spPr bwMode="auto">
            <a:xfrm flipH="1">
              <a:off x="5898942" y="1798275"/>
              <a:ext cx="1590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9" name="AutoShape 40"/>
            <p:cNvSpPr>
              <a:spLocks/>
            </p:cNvSpPr>
            <p:nvPr/>
          </p:nvSpPr>
          <p:spPr bwMode="auto">
            <a:xfrm>
              <a:off x="5223030" y="1318850"/>
              <a:ext cx="230605" cy="32702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0" name="AutoShape 41"/>
            <p:cNvSpPr>
              <a:spLocks/>
            </p:cNvSpPr>
            <p:nvPr/>
          </p:nvSpPr>
          <p:spPr bwMode="auto">
            <a:xfrm>
              <a:off x="5504527" y="1441088"/>
              <a:ext cx="232196" cy="325438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1" name="AutoShape 42"/>
            <p:cNvSpPr>
              <a:spLocks/>
            </p:cNvSpPr>
            <p:nvPr/>
          </p:nvSpPr>
          <p:spPr bwMode="auto">
            <a:xfrm>
              <a:off x="5787615" y="1593488"/>
              <a:ext cx="232196" cy="32702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122" name="Gruppieren 121"/>
          <p:cNvGrpSpPr/>
          <p:nvPr/>
        </p:nvGrpSpPr>
        <p:grpSpPr>
          <a:xfrm>
            <a:off x="6708195" y="1628800"/>
            <a:ext cx="796781" cy="688976"/>
            <a:chOff x="5223030" y="1318850"/>
            <a:chExt cx="796781" cy="688976"/>
          </a:xfrm>
        </p:grpSpPr>
        <p:sp>
          <p:nvSpPr>
            <p:cNvPr id="123" name="Line 36"/>
            <p:cNvSpPr>
              <a:spLocks noChangeShapeType="1"/>
            </p:cNvSpPr>
            <p:nvPr/>
          </p:nvSpPr>
          <p:spPr bwMode="auto">
            <a:xfrm>
              <a:off x="5332766" y="1685563"/>
              <a:ext cx="645695" cy="322263"/>
            </a:xfrm>
            <a:prstGeom prst="line">
              <a:avLst/>
            </a:prstGeom>
            <a:noFill/>
            <a:ln w="254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4" name="Line 37"/>
            <p:cNvSpPr>
              <a:spLocks noChangeShapeType="1"/>
            </p:cNvSpPr>
            <p:nvPr/>
          </p:nvSpPr>
          <p:spPr bwMode="auto">
            <a:xfrm flipH="1">
              <a:off x="5339128" y="1514113"/>
              <a:ext cx="3181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 flipH="1">
              <a:off x="5615854" y="1664925"/>
              <a:ext cx="3181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 flipH="1">
              <a:off x="5898942" y="1798275"/>
              <a:ext cx="1590" cy="179388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7" name="AutoShape 40"/>
            <p:cNvSpPr>
              <a:spLocks/>
            </p:cNvSpPr>
            <p:nvPr/>
          </p:nvSpPr>
          <p:spPr bwMode="auto">
            <a:xfrm>
              <a:off x="5223030" y="1318850"/>
              <a:ext cx="230605" cy="32702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8" name="AutoShape 41"/>
            <p:cNvSpPr>
              <a:spLocks/>
            </p:cNvSpPr>
            <p:nvPr/>
          </p:nvSpPr>
          <p:spPr bwMode="auto">
            <a:xfrm>
              <a:off x="5504527" y="1441088"/>
              <a:ext cx="232196" cy="325438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9" name="AutoShape 42"/>
            <p:cNvSpPr>
              <a:spLocks/>
            </p:cNvSpPr>
            <p:nvPr/>
          </p:nvSpPr>
          <p:spPr bwMode="auto">
            <a:xfrm>
              <a:off x="5787615" y="1593488"/>
              <a:ext cx="232196" cy="32702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Anlagen zur Erzeugung elektrischer Energie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1999" y="977900"/>
            <a:ext cx="8556486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Windparks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keine Brennstoffe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Anlagengröße: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1 - 100 MW (Mittelspannung)</a:t>
            </a:r>
          </a:p>
          <a:p>
            <a:pPr marL="1033462" lvl="1" indent="-609600">
              <a:lnSpc>
                <a:spcPts val="3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10 - 500 MW (Hochspannung &amp; Offshore)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planbar im Rahmen der Wettervorhersage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Einspeisung: vorwiegend über Wechselrichter</a:t>
            </a:r>
          </a:p>
        </p:txBody>
      </p:sp>
      <p:sp>
        <p:nvSpPr>
          <p:cNvPr id="87" name="Line 1"/>
          <p:cNvSpPr>
            <a:spLocks noChangeShapeType="1"/>
          </p:cNvSpPr>
          <p:nvPr/>
        </p:nvSpPr>
        <p:spPr bwMode="auto">
          <a:xfrm rot="10800000">
            <a:off x="4007895" y="2348880"/>
            <a:ext cx="3775657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8" name="Rectangle 49"/>
          <p:cNvSpPr>
            <a:spLocks/>
          </p:cNvSpPr>
          <p:nvPr/>
        </p:nvSpPr>
        <p:spPr bwMode="auto">
          <a:xfrm>
            <a:off x="7698305" y="2663915"/>
            <a:ext cx="11176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dirty="0" err="1">
                <a:solidFill>
                  <a:srgbClr val="0000FF"/>
                </a:solidFill>
                <a:ea typeface="Gill Sans" charset="0"/>
                <a:cs typeface="Gill Sans" charset="0"/>
              </a:rPr>
              <a:t>Stromnetz</a:t>
            </a:r>
            <a:endParaRPr lang="en-US" sz="18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89" name="Line 45"/>
          <p:cNvSpPr>
            <a:spLocks noChangeShapeType="1"/>
          </p:cNvSpPr>
          <p:nvPr/>
        </p:nvSpPr>
        <p:spPr bwMode="auto">
          <a:xfrm flipH="1">
            <a:off x="6798205" y="2843935"/>
            <a:ext cx="675075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788315" y="1628800"/>
            <a:ext cx="876300" cy="939800"/>
            <a:chOff x="0" y="0"/>
            <a:chExt cx="552" cy="592"/>
          </a:xfrm>
        </p:grpSpPr>
        <p:sp>
          <p:nvSpPr>
            <p:cNvPr id="91" name="AutoShape 14"/>
            <p:cNvSpPr>
              <a:spLocks/>
            </p:cNvSpPr>
            <p:nvPr/>
          </p:nvSpPr>
          <p:spPr bwMode="auto">
            <a:xfrm>
              <a:off x="1" y="5"/>
              <a:ext cx="551" cy="581"/>
            </a:xfrm>
            <a:prstGeom prst="roundRect">
              <a:avLst>
                <a:gd name="adj" fmla="val 21787"/>
              </a:avLst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>
              <a:off x="24" y="32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0" y="210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>
              <a:off x="402" y="1"/>
              <a:ext cx="145" cy="15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196" y="6"/>
              <a:ext cx="350" cy="36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6" name="Line 19"/>
            <p:cNvSpPr>
              <a:spLocks noChangeShapeType="1"/>
            </p:cNvSpPr>
            <p:nvPr/>
          </p:nvSpPr>
          <p:spPr bwMode="auto">
            <a:xfrm>
              <a:off x="1" y="456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 flipH="1">
              <a:off x="22" y="30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8" name="Line 21"/>
            <p:cNvSpPr>
              <a:spLocks noChangeShapeType="1"/>
            </p:cNvSpPr>
            <p:nvPr/>
          </p:nvSpPr>
          <p:spPr bwMode="auto">
            <a:xfrm flipH="1">
              <a:off x="201" y="208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0" y="0"/>
              <a:ext cx="144" cy="152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 flipH="1">
              <a:off x="1" y="4"/>
              <a:ext cx="350" cy="36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01" name="Line 24"/>
            <p:cNvSpPr>
              <a:spLocks noChangeShapeType="1"/>
            </p:cNvSpPr>
            <p:nvPr/>
          </p:nvSpPr>
          <p:spPr bwMode="auto">
            <a:xfrm flipH="1">
              <a:off x="403" y="454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4862990" y="1313765"/>
            <a:ext cx="711200" cy="1041400"/>
            <a:chOff x="0" y="0"/>
            <a:chExt cx="448" cy="656"/>
          </a:xfrm>
        </p:grpSpPr>
        <p:sp>
          <p:nvSpPr>
            <p:cNvPr id="40" name="Oval 28"/>
            <p:cNvSpPr>
              <a:spLocks/>
            </p:cNvSpPr>
            <p:nvPr/>
          </p:nvSpPr>
          <p:spPr bwMode="auto">
            <a:xfrm>
              <a:off x="0" y="0"/>
              <a:ext cx="448" cy="434"/>
            </a:xfrm>
            <a:prstGeom prst="ellipse">
              <a:avLst/>
            </a:prstGeom>
            <a:solidFill>
              <a:srgbClr val="C0EDFE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21" y="6"/>
              <a:ext cx="1" cy="206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H="1">
              <a:off x="40" y="225"/>
              <a:ext cx="166" cy="118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3" name="Rectangle 31"/>
            <p:cNvSpPr>
              <a:spLocks/>
            </p:cNvSpPr>
            <p:nvPr/>
          </p:nvSpPr>
          <p:spPr bwMode="auto">
            <a:xfrm>
              <a:off x="201" y="221"/>
              <a:ext cx="40" cy="435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46" y="221"/>
              <a:ext cx="166" cy="115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5" name="Oval 33"/>
            <p:cNvSpPr>
              <a:spLocks/>
            </p:cNvSpPr>
            <p:nvPr/>
          </p:nvSpPr>
          <p:spPr bwMode="auto">
            <a:xfrm>
              <a:off x="173" y="173"/>
              <a:ext cx="96" cy="104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5943110" y="1313765"/>
            <a:ext cx="711200" cy="1041400"/>
            <a:chOff x="0" y="0"/>
            <a:chExt cx="448" cy="656"/>
          </a:xfrm>
        </p:grpSpPr>
        <p:sp>
          <p:nvSpPr>
            <p:cNvPr id="47" name="Oval 28"/>
            <p:cNvSpPr>
              <a:spLocks/>
            </p:cNvSpPr>
            <p:nvPr/>
          </p:nvSpPr>
          <p:spPr bwMode="auto">
            <a:xfrm>
              <a:off x="0" y="0"/>
              <a:ext cx="448" cy="434"/>
            </a:xfrm>
            <a:prstGeom prst="ellipse">
              <a:avLst/>
            </a:prstGeom>
            <a:solidFill>
              <a:srgbClr val="C0EDFE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>
              <a:off x="221" y="6"/>
              <a:ext cx="1" cy="206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flipH="1">
              <a:off x="40" y="225"/>
              <a:ext cx="166" cy="118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0" name="Rectangle 31"/>
            <p:cNvSpPr>
              <a:spLocks/>
            </p:cNvSpPr>
            <p:nvPr/>
          </p:nvSpPr>
          <p:spPr bwMode="auto">
            <a:xfrm>
              <a:off x="201" y="221"/>
              <a:ext cx="40" cy="435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1" name="Line 32"/>
            <p:cNvSpPr>
              <a:spLocks noChangeShapeType="1"/>
            </p:cNvSpPr>
            <p:nvPr/>
          </p:nvSpPr>
          <p:spPr bwMode="auto">
            <a:xfrm>
              <a:off x="246" y="221"/>
              <a:ext cx="166" cy="115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2" name="Oval 33"/>
            <p:cNvSpPr>
              <a:spLocks/>
            </p:cNvSpPr>
            <p:nvPr/>
          </p:nvSpPr>
          <p:spPr bwMode="auto">
            <a:xfrm>
              <a:off x="173" y="173"/>
              <a:ext cx="96" cy="104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822700" y="1313765"/>
            <a:ext cx="711200" cy="1041400"/>
            <a:chOff x="0" y="0"/>
            <a:chExt cx="448" cy="656"/>
          </a:xfrm>
        </p:grpSpPr>
        <p:sp>
          <p:nvSpPr>
            <p:cNvPr id="65" name="Oval 28"/>
            <p:cNvSpPr>
              <a:spLocks/>
            </p:cNvSpPr>
            <p:nvPr/>
          </p:nvSpPr>
          <p:spPr bwMode="auto">
            <a:xfrm>
              <a:off x="0" y="0"/>
              <a:ext cx="448" cy="434"/>
            </a:xfrm>
            <a:prstGeom prst="ellipse">
              <a:avLst/>
            </a:prstGeom>
            <a:solidFill>
              <a:srgbClr val="C0EDFE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221" y="6"/>
              <a:ext cx="1" cy="206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flipH="1">
              <a:off x="40" y="225"/>
              <a:ext cx="166" cy="118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2" name="Rectangle 31"/>
            <p:cNvSpPr>
              <a:spLocks/>
            </p:cNvSpPr>
            <p:nvPr/>
          </p:nvSpPr>
          <p:spPr bwMode="auto">
            <a:xfrm>
              <a:off x="201" y="221"/>
              <a:ext cx="40" cy="435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246" y="221"/>
              <a:ext cx="166" cy="115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4" name="Oval 33"/>
            <p:cNvSpPr>
              <a:spLocks/>
            </p:cNvSpPr>
            <p:nvPr/>
          </p:nvSpPr>
          <p:spPr bwMode="auto">
            <a:xfrm>
              <a:off x="173" y="173"/>
              <a:ext cx="96" cy="104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Anlagen zur Erzeugung elektrischer Energie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1999" y="977900"/>
            <a:ext cx="7476365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Biogas und Biomasse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Brennstoffe (CO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-neutral erzeugt):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Biogas: Gas als Brennstoff (Gasturbine)</a:t>
            </a:r>
          </a:p>
          <a:p>
            <a:pPr marL="1033462" lvl="1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>
                <a:solidFill>
                  <a:srgbClr val="5C6971"/>
                </a:solidFill>
              </a:rPr>
              <a:t>Biomasse: benötigt einen Kessel (Dampfturbine)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Anlagengröße: 400 kW bis 10 MW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hohe Planbarkeit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schnelle Verfügbarkeit (für Gasturbine) 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 rot="10800000">
            <a:off x="4007895" y="2348880"/>
            <a:ext cx="3775657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0" name="Rectangle 49"/>
          <p:cNvSpPr>
            <a:spLocks/>
          </p:cNvSpPr>
          <p:nvPr/>
        </p:nvSpPr>
        <p:spPr bwMode="auto">
          <a:xfrm>
            <a:off x="7698305" y="2663915"/>
            <a:ext cx="111760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 dirty="0" err="1">
                <a:solidFill>
                  <a:srgbClr val="0000FF"/>
                </a:solidFill>
                <a:ea typeface="Gill Sans" charset="0"/>
                <a:cs typeface="Gill Sans" charset="0"/>
              </a:rPr>
              <a:t>Stromnetz</a:t>
            </a:r>
            <a:endParaRPr lang="en-US" sz="1800" dirty="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 flipH="1">
            <a:off x="6798205" y="2843935"/>
            <a:ext cx="675075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42" name="Group 25"/>
          <p:cNvGrpSpPr>
            <a:grpSpLocks/>
          </p:cNvGrpSpPr>
          <p:nvPr/>
        </p:nvGrpSpPr>
        <p:grpSpPr bwMode="auto">
          <a:xfrm>
            <a:off x="7788315" y="1628800"/>
            <a:ext cx="876300" cy="939800"/>
            <a:chOff x="0" y="0"/>
            <a:chExt cx="552" cy="592"/>
          </a:xfrm>
        </p:grpSpPr>
        <p:sp>
          <p:nvSpPr>
            <p:cNvPr id="43" name="AutoShape 14"/>
            <p:cNvSpPr>
              <a:spLocks/>
            </p:cNvSpPr>
            <p:nvPr/>
          </p:nvSpPr>
          <p:spPr bwMode="auto">
            <a:xfrm>
              <a:off x="1" y="5"/>
              <a:ext cx="551" cy="581"/>
            </a:xfrm>
            <a:prstGeom prst="roundRect">
              <a:avLst>
                <a:gd name="adj" fmla="val 21787"/>
              </a:avLst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>
              <a:off x="24" y="32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0" y="210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>
              <a:off x="402" y="1"/>
              <a:ext cx="145" cy="15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196" y="6"/>
              <a:ext cx="350" cy="36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1" y="456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 flipH="1">
              <a:off x="22" y="30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0" name="Line 21"/>
            <p:cNvSpPr>
              <a:spLocks noChangeShapeType="1"/>
            </p:cNvSpPr>
            <p:nvPr/>
          </p:nvSpPr>
          <p:spPr bwMode="auto">
            <a:xfrm flipH="1">
              <a:off x="201" y="208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 flipH="1">
              <a:off x="0" y="0"/>
              <a:ext cx="144" cy="152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2" name="Line 23"/>
            <p:cNvSpPr>
              <a:spLocks noChangeShapeType="1"/>
            </p:cNvSpPr>
            <p:nvPr/>
          </p:nvSpPr>
          <p:spPr bwMode="auto">
            <a:xfrm flipH="1">
              <a:off x="1" y="4"/>
              <a:ext cx="350" cy="36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3" name="Line 24"/>
            <p:cNvSpPr>
              <a:spLocks noChangeShapeType="1"/>
            </p:cNvSpPr>
            <p:nvPr/>
          </p:nvSpPr>
          <p:spPr bwMode="auto">
            <a:xfrm flipH="1">
              <a:off x="403" y="454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54" name="Group 46"/>
          <p:cNvGrpSpPr>
            <a:grpSpLocks/>
          </p:cNvGrpSpPr>
          <p:nvPr/>
        </p:nvGrpSpPr>
        <p:grpSpPr bwMode="auto">
          <a:xfrm>
            <a:off x="5538065" y="1358770"/>
            <a:ext cx="585065" cy="734380"/>
            <a:chOff x="0" y="0"/>
            <a:chExt cx="456" cy="576"/>
          </a:xfrm>
        </p:grpSpPr>
        <p:sp>
          <p:nvSpPr>
            <p:cNvPr id="55" name="Oval 44"/>
            <p:cNvSpPr>
              <a:spLocks/>
            </p:cNvSpPr>
            <p:nvPr/>
          </p:nvSpPr>
          <p:spPr bwMode="auto">
            <a:xfrm>
              <a:off x="0" y="0"/>
              <a:ext cx="456" cy="484"/>
            </a:xfrm>
            <a:prstGeom prst="ellipse">
              <a:avLst/>
            </a:prstGeom>
            <a:solidFill>
              <a:srgbClr val="A3D979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6" name="AutoShape 45"/>
            <p:cNvSpPr>
              <a:spLocks/>
            </p:cNvSpPr>
            <p:nvPr/>
          </p:nvSpPr>
          <p:spPr bwMode="auto">
            <a:xfrm>
              <a:off x="0" y="179"/>
              <a:ext cx="456" cy="397"/>
            </a:xfrm>
            <a:prstGeom prst="roundRect">
              <a:avLst>
                <a:gd name="adj" fmla="val 7921"/>
              </a:avLst>
            </a:prstGeom>
            <a:solidFill>
              <a:srgbClr val="86CD4D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57" name="Group 46"/>
          <p:cNvGrpSpPr>
            <a:grpSpLocks/>
          </p:cNvGrpSpPr>
          <p:nvPr/>
        </p:nvGrpSpPr>
        <p:grpSpPr bwMode="auto">
          <a:xfrm>
            <a:off x="6438165" y="1178750"/>
            <a:ext cx="723900" cy="914400"/>
            <a:chOff x="0" y="0"/>
            <a:chExt cx="456" cy="576"/>
          </a:xfrm>
        </p:grpSpPr>
        <p:sp>
          <p:nvSpPr>
            <p:cNvPr id="58" name="Oval 44"/>
            <p:cNvSpPr>
              <a:spLocks/>
            </p:cNvSpPr>
            <p:nvPr/>
          </p:nvSpPr>
          <p:spPr bwMode="auto">
            <a:xfrm>
              <a:off x="0" y="0"/>
              <a:ext cx="456" cy="484"/>
            </a:xfrm>
            <a:prstGeom prst="ellipse">
              <a:avLst/>
            </a:prstGeom>
            <a:solidFill>
              <a:srgbClr val="A3D979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9" name="AutoShape 45"/>
            <p:cNvSpPr>
              <a:spLocks/>
            </p:cNvSpPr>
            <p:nvPr/>
          </p:nvSpPr>
          <p:spPr bwMode="auto">
            <a:xfrm>
              <a:off x="0" y="179"/>
              <a:ext cx="456" cy="397"/>
            </a:xfrm>
            <a:prstGeom prst="roundRect">
              <a:avLst>
                <a:gd name="adj" fmla="val 7921"/>
              </a:avLst>
            </a:prstGeom>
            <a:solidFill>
              <a:srgbClr val="86CD4D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60" name="Line 1"/>
          <p:cNvSpPr>
            <a:spLocks noChangeShapeType="1"/>
          </p:cNvSpPr>
          <p:nvPr/>
        </p:nvSpPr>
        <p:spPr bwMode="auto">
          <a:xfrm rot="10800000" flipH="1">
            <a:off x="4953000" y="2033844"/>
            <a:ext cx="4763" cy="315035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1" name="Line 1"/>
          <p:cNvSpPr>
            <a:spLocks noChangeShapeType="1"/>
          </p:cNvSpPr>
          <p:nvPr/>
        </p:nvSpPr>
        <p:spPr bwMode="auto">
          <a:xfrm rot="10800000" flipH="1">
            <a:off x="6798205" y="2033845"/>
            <a:ext cx="4763" cy="315035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3" name="Line 1"/>
          <p:cNvSpPr>
            <a:spLocks noChangeShapeType="1"/>
          </p:cNvSpPr>
          <p:nvPr/>
        </p:nvSpPr>
        <p:spPr bwMode="auto">
          <a:xfrm rot="10800000" flipH="1">
            <a:off x="5853100" y="2078849"/>
            <a:ext cx="0" cy="27003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592960" y="1178750"/>
            <a:ext cx="723900" cy="914400"/>
            <a:chOff x="0" y="0"/>
            <a:chExt cx="456" cy="576"/>
          </a:xfrm>
        </p:grpSpPr>
        <p:sp>
          <p:nvSpPr>
            <p:cNvPr id="85" name="Oval 44"/>
            <p:cNvSpPr>
              <a:spLocks/>
            </p:cNvSpPr>
            <p:nvPr/>
          </p:nvSpPr>
          <p:spPr bwMode="auto">
            <a:xfrm>
              <a:off x="0" y="0"/>
              <a:ext cx="456" cy="484"/>
            </a:xfrm>
            <a:prstGeom prst="ellipse">
              <a:avLst/>
            </a:prstGeom>
            <a:solidFill>
              <a:srgbClr val="A3D979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6" name="AutoShape 45"/>
            <p:cNvSpPr>
              <a:spLocks/>
            </p:cNvSpPr>
            <p:nvPr/>
          </p:nvSpPr>
          <p:spPr bwMode="auto">
            <a:xfrm>
              <a:off x="0" y="179"/>
              <a:ext cx="456" cy="397"/>
            </a:xfrm>
            <a:prstGeom prst="roundRect">
              <a:avLst>
                <a:gd name="adj" fmla="val 7921"/>
              </a:avLst>
            </a:prstGeom>
            <a:solidFill>
              <a:srgbClr val="86CD4D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30" y="1763815"/>
            <a:ext cx="8674100" cy="3327400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Einspeisung durch Wechselrichter</a:t>
            </a:r>
            <a:endParaRPr lang="de-DE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5361130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Beispiel: Solarwechselrichter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</p:txBody>
      </p:sp>
      <p:sp>
        <p:nvSpPr>
          <p:cNvPr id="8" name="Rechteck 7"/>
          <p:cNvSpPr/>
          <p:nvPr/>
        </p:nvSpPr>
        <p:spPr>
          <a:xfrm>
            <a:off x="722530" y="5184195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DC/AC Wandler mit Transformator</a:t>
            </a:r>
          </a:p>
        </p:txBody>
      </p:sp>
      <p:sp>
        <p:nvSpPr>
          <p:cNvPr id="9" name="Rechteck 8"/>
          <p:cNvSpPr/>
          <p:nvPr/>
        </p:nvSpPr>
        <p:spPr>
          <a:xfrm>
            <a:off x="4637965" y="5184195"/>
            <a:ext cx="5004961" cy="86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Legende:</a:t>
            </a:r>
          </a:p>
          <a:p>
            <a:r>
              <a:rPr lang="de-DE" sz="1000" dirty="0" smtClean="0"/>
              <a:t>MPP: Maximum Power Point (Arbeitspunkt mit maximaler Leistung)</a:t>
            </a:r>
          </a:p>
          <a:p>
            <a:r>
              <a:rPr lang="de-DE" sz="1000" dirty="0" smtClean="0"/>
              <a:t>PWM: Pulsweitenmodulation für den AC-Wandler</a:t>
            </a:r>
          </a:p>
          <a:p>
            <a:r>
              <a:rPr lang="de-DE" sz="1000" dirty="0" smtClean="0"/>
              <a:t>NA-Schutz: Netz- und Anlagenschutz (Netztrennung für Wartungen bzw. im Fehlerfall)</a:t>
            </a:r>
          </a:p>
        </p:txBody>
      </p:sp>
      <p:pic>
        <p:nvPicPr>
          <p:cNvPr id="10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dirty="0" smtClean="0"/>
              <a:t>Struktur des Netzes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857545" y="1718810"/>
            <a:ext cx="8610600" cy="3076575"/>
            <a:chOff x="857545" y="1718810"/>
            <a:chExt cx="8610600" cy="30765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545" y="1718810"/>
              <a:ext cx="8610600" cy="307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hteck 7"/>
            <p:cNvSpPr/>
            <p:nvPr/>
          </p:nvSpPr>
          <p:spPr bwMode="auto">
            <a:xfrm>
              <a:off x="1037565" y="3429000"/>
              <a:ext cx="945105" cy="12601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3377826" y="3383994"/>
              <a:ext cx="855094" cy="13051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6438165" y="3474005"/>
              <a:ext cx="900100" cy="13051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4187915" y="4554125"/>
              <a:ext cx="945105" cy="1800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7203250" y="4554125"/>
              <a:ext cx="945105" cy="1800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4" name="Rectangle 49"/>
          <p:cNvSpPr>
            <a:spLocks/>
          </p:cNvSpPr>
          <p:nvPr/>
        </p:nvSpPr>
        <p:spPr bwMode="auto">
          <a:xfrm>
            <a:off x="632520" y="3338990"/>
            <a:ext cx="1035115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9688" algn="r"/>
            <a:r>
              <a:rPr lang="en-US" sz="12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Synchron-generatoren</a:t>
            </a:r>
            <a:endParaRPr lang="en-US" sz="1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871520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dirty="0" smtClean="0"/>
              <a:t>Erzeuger und Verbraucher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Sammelschienen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Leitungen bzw. Kabel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1800" dirty="0" smtClean="0"/>
              <a:t>Erzeuger erneuerbarer Energien vorwiegend in den unteren Spannungsebenen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de-DE" sz="2000" dirty="0" smtClean="0"/>
          </a:p>
        </p:txBody>
      </p:sp>
      <p:pic>
        <p:nvPicPr>
          <p:cNvPr id="1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888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FBFBF"/>
      </a:folHlink>
    </a:clrScheme>
    <a:fontScheme name="Leere Prä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902</Words>
  <Characters>0</Characters>
  <Application>Microsoft Macintosh PowerPoint</Application>
  <PresentationFormat>A4-Papier (210x297 mm)</PresentationFormat>
  <Lines>0</Lines>
  <Paragraphs>263</Paragraphs>
  <Slides>30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Leere Präsentation</vt:lpstr>
      <vt:lpstr>Energietechnik  Teil 2 – Erneuerbare Energien </vt:lpstr>
      <vt:lpstr>Inhalt</vt:lpstr>
      <vt:lpstr>Anlagen zur Erzeugung elektrischer Energie</vt:lpstr>
      <vt:lpstr>Einspeisung beim Kraftwerk</vt:lpstr>
      <vt:lpstr>Anlagen zur Erzeugung elektrischer Energie</vt:lpstr>
      <vt:lpstr>Anlagen zur Erzeugung elektrischer Energie</vt:lpstr>
      <vt:lpstr>Anlagen zur Erzeugung elektrischer Energie</vt:lpstr>
      <vt:lpstr>Einspeisung durch Wechselrichter</vt:lpstr>
      <vt:lpstr>Struktur des Netzes</vt:lpstr>
      <vt:lpstr>Inhalt</vt:lpstr>
      <vt:lpstr>Verbraucherstruktur im Netz</vt:lpstr>
      <vt:lpstr>Verbraucherstruktur im Netz</vt:lpstr>
      <vt:lpstr>Verbraucherstruktur im Netz</vt:lpstr>
      <vt:lpstr>Betriebsmittel</vt:lpstr>
      <vt:lpstr>Struktur der Niederspannungsnetze</vt:lpstr>
      <vt:lpstr>Struktur der Mittelspannungsnetze</vt:lpstr>
      <vt:lpstr>Vereinfachtes Netzmodell</vt:lpstr>
      <vt:lpstr>Inhalt</vt:lpstr>
      <vt:lpstr>Installierte Kapazitäten in 2012</vt:lpstr>
      <vt:lpstr>Deckung des Energiebedarfs in 2012</vt:lpstr>
      <vt:lpstr>Entwicklung erneuerbarer Energien </vt:lpstr>
      <vt:lpstr>Anteil erneuerbarer Energien im Netz</vt:lpstr>
      <vt:lpstr>Verteilung der erneuerbaren Erzeuger</vt:lpstr>
      <vt:lpstr>Erzeuger im Netz (2010)</vt:lpstr>
      <vt:lpstr>Erzeuger im Netz (2025)</vt:lpstr>
      <vt:lpstr>Inhalt</vt:lpstr>
      <vt:lpstr>Wirtschaftliches Umfeld</vt:lpstr>
      <vt:lpstr>Erzeugung und Vermarktung</vt:lpstr>
      <vt:lpstr>Strombörse</vt:lpstr>
      <vt:lpstr>Energietechnik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Stephan Rupp</dc:creator>
  <cp:keywords/>
  <dc:description/>
  <cp:lastModifiedBy>Stephan Rupp</cp:lastModifiedBy>
  <cp:revision>336</cp:revision>
  <cp:lastPrinted>2014-09-18T16:39:43Z</cp:lastPrinted>
  <dcterms:modified xsi:type="dcterms:W3CDTF">2014-10-05T16:20:30Z</dcterms:modified>
  <cp:category/>
</cp:coreProperties>
</file>