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sldIdLst>
    <p:sldId id="256" r:id="rId2"/>
    <p:sldId id="319" r:id="rId3"/>
    <p:sldId id="617" r:id="rId4"/>
    <p:sldId id="604" r:id="rId5"/>
    <p:sldId id="616" r:id="rId6"/>
    <p:sldId id="603" r:id="rId7"/>
    <p:sldId id="602" r:id="rId8"/>
    <p:sldId id="584" r:id="rId9"/>
    <p:sldId id="614" r:id="rId10"/>
    <p:sldId id="622" r:id="rId11"/>
    <p:sldId id="605" r:id="rId12"/>
    <p:sldId id="618" r:id="rId13"/>
    <p:sldId id="620" r:id="rId14"/>
    <p:sldId id="619" r:id="rId15"/>
    <p:sldId id="615" r:id="rId16"/>
    <p:sldId id="621" r:id="rId17"/>
    <p:sldId id="609" r:id="rId18"/>
    <p:sldId id="610" r:id="rId19"/>
    <p:sldId id="623" r:id="rId20"/>
    <p:sldId id="624" r:id="rId21"/>
    <p:sldId id="625" r:id="rId22"/>
    <p:sldId id="626" r:id="rId23"/>
    <p:sldId id="601" r:id="rId24"/>
  </p:sldIdLst>
  <p:sldSz cx="9906000" cy="6858000" type="A4"/>
  <p:notesSz cx="6858000" cy="9144000"/>
  <p:defaultTextStyle>
    <a:defPPr>
      <a:defRPr lang="en-US"/>
    </a:defPPr>
    <a:lvl1pPr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982C9"/>
    <a:srgbClr val="5C6971"/>
    <a:srgbClr val="E2001A"/>
    <a:srgbClr val="C3C1FF"/>
    <a:srgbClr val="FFAF52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1" autoAdjust="0"/>
  </p:normalViewPr>
  <p:slideViewPr>
    <p:cSldViewPr>
      <p:cViewPr varScale="1">
        <p:scale>
          <a:sx n="130" d="100"/>
          <a:sy n="130" d="100"/>
        </p:scale>
        <p:origin x="-592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3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73882" y="6399330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A371995E-4ED6-43CD-B6A5-E34F11F9751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0200"/>
            <a:ext cx="853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Arial" charset="0"/>
              </a:rPr>
              <a:t>Click to edit Master text styles</a:t>
            </a:r>
          </a:p>
          <a:p>
            <a:pPr lvl="1"/>
            <a:r>
              <a:rPr lang="de-DE" smtClean="0">
                <a:sym typeface="Arial" charset="0"/>
              </a:rPr>
              <a:t>Second level</a:t>
            </a:r>
          </a:p>
          <a:p>
            <a:pPr lvl="2"/>
            <a:r>
              <a:rPr lang="de-DE" smtClean="0">
                <a:sym typeface="Arial" charset="0"/>
              </a:rPr>
              <a:t>Third level</a:t>
            </a:r>
          </a:p>
          <a:p>
            <a:pPr lvl="3"/>
            <a:r>
              <a:rPr lang="de-DE" smtClean="0">
                <a:sym typeface="Arial" charset="0"/>
              </a:rPr>
              <a:t>Fourth level</a:t>
            </a:r>
          </a:p>
          <a:p>
            <a:pPr lvl="4"/>
            <a:r>
              <a:rPr lang="de-DE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28877" y="6399330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BA97FCF7-B80B-422F-BECD-C37B9F1AEE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67535" y="6399330"/>
            <a:ext cx="2142573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200" dirty="0" smtClean="0">
                <a:solidFill>
                  <a:schemeClr val="tx1"/>
                </a:solidFill>
                <a:cs typeface="Arial" charset="0"/>
              </a:rPr>
              <a:t>Energietechnik, Teil 3, S. Rupp</a:t>
            </a:r>
            <a:endParaRPr lang="de-DE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366798" y="6399330"/>
            <a:ext cx="1951687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200" smtClean="0">
                <a:solidFill>
                  <a:schemeClr val="tx1"/>
                </a:solidFill>
                <a:cs typeface="Arial" charset="0"/>
              </a:rPr>
              <a:t>5. Semester, </a:t>
            </a:r>
            <a:r>
              <a:rPr lang="de-DE" sz="1200" noProof="0" smtClean="0">
                <a:solidFill>
                  <a:schemeClr val="tx1"/>
                </a:solidFill>
                <a:cs typeface="Arial" charset="0"/>
              </a:rPr>
              <a:t>Elektrotechnik</a:t>
            </a:r>
            <a:endParaRPr lang="de-DE" sz="12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06388" indent="-304800" algn="l" rtl="0" fontAlgn="base">
        <a:spcBef>
          <a:spcPts val="700"/>
        </a:spcBef>
        <a:spcAft>
          <a:spcPct val="0"/>
        </a:spcAft>
        <a:buClr>
          <a:srgbClr val="5C6971"/>
        </a:buClr>
        <a:buSzPct val="100000"/>
        <a:buFont typeface="Arial" charset="0"/>
        <a:buChar char="•"/>
        <a:defRPr sz="2400">
          <a:solidFill>
            <a:srgbClr val="5C697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30188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/upload.wikimedia.org/wikipedia/commons/5/59/Tap_changing_switch.gif" TargetMode="External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6" Type="http://schemas.openxmlformats.org/officeDocument/2006/relationships/hyperlink" Target="VV_Stufenschalter_16_9.wmv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540" y="1808820"/>
            <a:ext cx="8534400" cy="533515"/>
          </a:xfrm>
          <a:ln/>
        </p:spPr>
        <p:txBody>
          <a:bodyPr rIns="132026"/>
          <a:lstStyle/>
          <a:p>
            <a:r>
              <a:rPr lang="de-DE" sz="3200" dirty="0" smtClean="0"/>
              <a:t>Energietechnik </a:t>
            </a:r>
            <a:br>
              <a:rPr lang="de-DE" sz="3200" dirty="0" smtClean="0"/>
            </a:br>
            <a:r>
              <a:rPr lang="de-DE" sz="3200" dirty="0" smtClean="0"/>
              <a:t>Teil 3 – Angebot und Nachfrage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xfrm>
            <a:off x="902550" y="3023955"/>
            <a:ext cx="8393850" cy="1125125"/>
          </a:xfrm>
          <a:ln/>
        </p:spPr>
        <p:txBody>
          <a:bodyPr rIns="132080"/>
          <a:lstStyle/>
          <a:p>
            <a:pPr marL="0" indent="0">
              <a:buNone/>
            </a:pPr>
            <a:r>
              <a:rPr lang="de-DE" smtClean="0"/>
              <a:t>Stephan Rupp</a:t>
            </a:r>
            <a:endParaRPr lang="de-DE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5537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0" y="5434013"/>
            <a:ext cx="9918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67367" bIns="38100"/>
          <a:lstStyle/>
          <a:p>
            <a:pPr algn="ctr">
              <a:spcBef>
                <a:spcPct val="0"/>
              </a:spcBef>
            </a:pPr>
            <a:r>
              <a:rPr lang="de-DE" sz="200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www.dhbw-stuttgart.de </a:t>
            </a:r>
            <a:endParaRPr lang="de-DE" sz="20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68660"/>
            <a:ext cx="4519613" cy="7191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Leistungsregelung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Angebot und Nachfrage</a:t>
            </a: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 bwMode="auto">
          <a:xfrm>
            <a:off x="4457944" y="1808793"/>
            <a:ext cx="5085565" cy="430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lang="de-DE" sz="1800" kern="0" dirty="0" smtClean="0">
                <a:solidFill>
                  <a:srgbClr val="E2001A"/>
                </a:solidFill>
                <a:latin typeface="+mn-lt"/>
              </a:rPr>
              <a:t>Leistungsregelung </a:t>
            </a:r>
            <a:r>
              <a:rPr lang="de-DE" kern="0" dirty="0" smtClean="0">
                <a:solidFill>
                  <a:srgbClr val="E2001A"/>
                </a:solidFill>
                <a:latin typeface="+mn-lt"/>
              </a:rPr>
              <a:t>= </a:t>
            </a:r>
            <a:r>
              <a:rPr lang="de-DE" sz="1800" kern="0" dirty="0" smtClean="0">
                <a:solidFill>
                  <a:srgbClr val="E2001A"/>
                </a:solidFill>
                <a:latin typeface="+mn-lt"/>
              </a:rPr>
              <a:t>Anpassung </a:t>
            </a:r>
            <a:r>
              <a:rPr lang="de-DE" kern="0" dirty="0" smtClean="0">
                <a:solidFill>
                  <a:srgbClr val="E2001A"/>
                </a:solidFill>
                <a:latin typeface="+mn-lt"/>
              </a:rPr>
              <a:t>der </a:t>
            </a:r>
            <a:r>
              <a:rPr lang="de-DE" sz="1800" kern="0" dirty="0" smtClean="0">
                <a:solidFill>
                  <a:srgbClr val="E2001A"/>
                </a:solidFill>
                <a:latin typeface="+mn-lt"/>
              </a:rPr>
              <a:t>erzeugten Leistung an </a:t>
            </a:r>
            <a:r>
              <a:rPr lang="de-DE" kern="0" dirty="0" smtClean="0">
                <a:solidFill>
                  <a:srgbClr val="E2001A"/>
                </a:solidFill>
                <a:latin typeface="+mn-lt"/>
              </a:rPr>
              <a:t>die </a:t>
            </a:r>
            <a:r>
              <a:rPr lang="de-DE" sz="1800" kern="0" dirty="0" smtClean="0">
                <a:solidFill>
                  <a:srgbClr val="E2001A"/>
                </a:solidFill>
                <a:latin typeface="+mn-lt"/>
              </a:rPr>
              <a:t>benötigte Leistung</a:t>
            </a:r>
          </a:p>
          <a:p>
            <a:pPr marR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endParaRPr lang="de-DE" sz="1800" kern="0" dirty="0" smtClean="0">
              <a:solidFill>
                <a:srgbClr val="FF0000"/>
              </a:solidFill>
              <a:latin typeface="+mn-lt"/>
            </a:endParaRPr>
          </a:p>
          <a:p>
            <a:pPr marR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lang="de-DE" sz="1800" kern="0" dirty="0" smtClean="0">
                <a:solidFill>
                  <a:srgbClr val="555555"/>
                </a:solidFill>
                <a:latin typeface="+mn-lt"/>
              </a:rPr>
              <a:t>Ausgleich durch Regelung der Einspeiseleistung von konventionellen Kraftwerken.</a:t>
            </a:r>
          </a:p>
          <a:p>
            <a:pPr marR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endParaRPr lang="de-DE" sz="1800" kern="0" dirty="0" smtClean="0">
              <a:solidFill>
                <a:srgbClr val="555555"/>
              </a:solidFill>
              <a:latin typeface="+mn-lt"/>
            </a:endParaRPr>
          </a:p>
          <a:p>
            <a:pPr marR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lang="de-DE" sz="1800" kern="0" dirty="0" smtClean="0">
                <a:solidFill>
                  <a:srgbClr val="555555"/>
                </a:solidFill>
                <a:latin typeface="+mn-lt"/>
              </a:rPr>
              <a:t>Probleme bei einem Ungleichgewicht:</a:t>
            </a:r>
          </a:p>
          <a:p>
            <a:pPr marR="0" algn="l" defTabSz="914400" rtl="0" eaLnBrk="0" fontAlgn="base" latinLnBrk="0" hangingPunc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rgbClr val="4B4B4B"/>
              </a:buClr>
              <a:buSzTx/>
              <a:buFont typeface="Arial" pitchFamily="34" charset="0"/>
              <a:buChar char="•"/>
              <a:tabLst/>
            </a:pPr>
            <a:r>
              <a:rPr lang="de-DE" sz="1800" kern="0" dirty="0" smtClean="0">
                <a:solidFill>
                  <a:srgbClr val="555555"/>
                </a:solidFill>
                <a:latin typeface="+mn-lt"/>
              </a:rPr>
              <a:t> Absinken oder Steigen der Netzfrequenz</a:t>
            </a:r>
          </a:p>
          <a:p>
            <a:pPr marR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B4B4B"/>
              </a:buClr>
              <a:buSzTx/>
              <a:buFont typeface="Arial" pitchFamily="34" charset="0"/>
              <a:buChar char="•"/>
              <a:tabLst/>
            </a:pPr>
            <a:r>
              <a:rPr lang="de-DE" sz="1800" kern="0" dirty="0" smtClean="0">
                <a:solidFill>
                  <a:srgbClr val="555555"/>
                </a:solidFill>
                <a:latin typeface="+mn-lt"/>
              </a:rPr>
              <a:t> Funktionsbeeinträchtigung elektrischer Geräte</a:t>
            </a:r>
          </a:p>
          <a:p>
            <a:pPr marR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B4B4B"/>
              </a:buClr>
              <a:buSzTx/>
              <a:buFont typeface="Arial" pitchFamily="34" charset="0"/>
              <a:buChar char="•"/>
              <a:tabLst/>
            </a:pPr>
            <a:r>
              <a:rPr lang="de-DE" sz="1800" kern="0" dirty="0" smtClean="0">
                <a:solidFill>
                  <a:srgbClr val="555555"/>
                </a:solidFill>
                <a:latin typeface="+mn-lt"/>
              </a:rPr>
              <a:t> Ausfall von Teilnetzen</a:t>
            </a:r>
          </a:p>
          <a:p>
            <a:pPr marR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4B4B4B"/>
              </a:buClr>
              <a:buSzTx/>
              <a:buFont typeface="Arial" pitchFamily="34" charset="0"/>
              <a:buChar char="•"/>
              <a:tabLst/>
            </a:pPr>
            <a:r>
              <a:rPr lang="de-DE" sz="1800" kern="0" dirty="0" smtClean="0">
                <a:solidFill>
                  <a:srgbClr val="555555"/>
                </a:solidFill>
                <a:latin typeface="+mn-lt"/>
              </a:rPr>
              <a:t> Ausfall der kompletten Stromversorgung</a:t>
            </a:r>
          </a:p>
          <a:p>
            <a:pPr marR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endParaRPr lang="de-DE" sz="1800" kern="0" dirty="0" smtClean="0">
              <a:solidFill>
                <a:srgbClr val="555555"/>
              </a:solidFill>
              <a:latin typeface="+mn-lt"/>
            </a:endParaRPr>
          </a:p>
        </p:txBody>
      </p:sp>
      <p:grpSp>
        <p:nvGrpSpPr>
          <p:cNvPr id="32" name="Gruppieren 26"/>
          <p:cNvGrpSpPr/>
          <p:nvPr/>
        </p:nvGrpSpPr>
        <p:grpSpPr>
          <a:xfrm>
            <a:off x="902496" y="1988816"/>
            <a:ext cx="3240414" cy="1280164"/>
            <a:chOff x="4752023" y="3609023"/>
            <a:chExt cx="3240414" cy="1280164"/>
          </a:xfrm>
        </p:grpSpPr>
        <p:grpSp>
          <p:nvGrpSpPr>
            <p:cNvPr id="33" name="Gruppieren 23"/>
            <p:cNvGrpSpPr/>
            <p:nvPr/>
          </p:nvGrpSpPr>
          <p:grpSpPr>
            <a:xfrm>
              <a:off x="4767263" y="3923349"/>
              <a:ext cx="3202314" cy="965838"/>
              <a:chOff x="4767263" y="3923349"/>
              <a:chExt cx="3202314" cy="965838"/>
            </a:xfrm>
          </p:grpSpPr>
          <p:sp>
            <p:nvSpPr>
              <p:cNvPr id="36" name="Halbbogen 35"/>
              <p:cNvSpPr/>
              <p:nvPr/>
            </p:nvSpPr>
            <p:spPr bwMode="auto">
              <a:xfrm>
                <a:off x="6012184" y="3923349"/>
                <a:ext cx="720092" cy="540069"/>
              </a:xfrm>
              <a:prstGeom prst="blockArc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7" name="Gleichschenkliges Dreieck 36"/>
              <p:cNvSpPr/>
              <p:nvPr/>
            </p:nvSpPr>
            <p:spPr bwMode="auto">
              <a:xfrm>
                <a:off x="6349370" y="3961449"/>
                <a:ext cx="45719" cy="360046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3982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8" name="Gleichschenkliges Dreieck 37"/>
              <p:cNvSpPr/>
              <p:nvPr/>
            </p:nvSpPr>
            <p:spPr bwMode="auto">
              <a:xfrm>
                <a:off x="6012184" y="4349118"/>
                <a:ext cx="720092" cy="540069"/>
              </a:xfrm>
              <a:prstGeom prst="triangle">
                <a:avLst/>
              </a:prstGeom>
              <a:solidFill>
                <a:srgbClr val="3982C9"/>
              </a:solidFill>
              <a:ln>
                <a:solidFill>
                  <a:schemeClr val="tx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39" name="Gerade Verbindung 38"/>
              <p:cNvCxnSpPr/>
              <p:nvPr/>
            </p:nvCxnSpPr>
            <p:spPr bwMode="auto">
              <a:xfrm flipV="1">
                <a:off x="5314951" y="3991929"/>
                <a:ext cx="0" cy="360046"/>
              </a:xfrm>
              <a:prstGeom prst="line">
                <a:avLst/>
              </a:prstGeom>
              <a:ln w="57150">
                <a:solidFill>
                  <a:srgbClr val="3982C9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/>
            </p:nvCxnSpPr>
            <p:spPr bwMode="auto">
              <a:xfrm flipV="1">
                <a:off x="7429508" y="3991929"/>
                <a:ext cx="0" cy="360046"/>
              </a:xfrm>
              <a:prstGeom prst="line">
                <a:avLst/>
              </a:prstGeom>
              <a:ln w="57150">
                <a:solidFill>
                  <a:srgbClr val="3982C9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/>
            </p:nvCxnSpPr>
            <p:spPr bwMode="auto">
              <a:xfrm flipH="1">
                <a:off x="4767263" y="3984309"/>
                <a:ext cx="1080137" cy="0"/>
              </a:xfrm>
              <a:prstGeom prst="line">
                <a:avLst/>
              </a:prstGeom>
              <a:ln w="57150">
                <a:solidFill>
                  <a:srgbClr val="3982C9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 bwMode="auto">
              <a:xfrm flipH="1">
                <a:off x="6889440" y="3991929"/>
                <a:ext cx="1080137" cy="0"/>
              </a:xfrm>
              <a:prstGeom prst="line">
                <a:avLst/>
              </a:prstGeom>
              <a:ln w="57150">
                <a:solidFill>
                  <a:srgbClr val="3982C9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 bwMode="auto">
              <a:xfrm>
                <a:off x="5292092" y="4329115"/>
                <a:ext cx="2160276" cy="0"/>
              </a:xfrm>
              <a:prstGeom prst="line">
                <a:avLst/>
              </a:prstGeom>
              <a:ln w="57150">
                <a:solidFill>
                  <a:srgbClr val="3982C9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Textfeld 33"/>
            <p:cNvSpPr txBox="1"/>
            <p:nvPr/>
          </p:nvSpPr>
          <p:spPr bwMode="auto">
            <a:xfrm>
              <a:off x="4752023" y="3609023"/>
              <a:ext cx="1236164" cy="339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ctr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600" b="1" kern="0" dirty="0" smtClean="0">
                  <a:solidFill>
                    <a:srgbClr val="5C6971"/>
                  </a:solidFill>
                  <a:latin typeface="+mn-lt"/>
                </a:rPr>
                <a:t>Erzeugung</a:t>
              </a:r>
            </a:p>
          </p:txBody>
        </p:sp>
        <p:sp>
          <p:nvSpPr>
            <p:cNvPr id="35" name="Textfeld 34"/>
            <p:cNvSpPr txBox="1"/>
            <p:nvPr/>
          </p:nvSpPr>
          <p:spPr bwMode="auto">
            <a:xfrm>
              <a:off x="6912299" y="3609023"/>
              <a:ext cx="1080138" cy="3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ctr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600" b="1" kern="0" dirty="0" smtClean="0">
                  <a:solidFill>
                    <a:srgbClr val="5C6971"/>
                  </a:solidFill>
                  <a:latin typeface="+mn-lt"/>
                </a:rPr>
                <a:t>Verbrauch</a:t>
              </a:r>
            </a:p>
          </p:txBody>
        </p:sp>
      </p:grpSp>
      <p:grpSp>
        <p:nvGrpSpPr>
          <p:cNvPr id="44" name="Gruppieren 39"/>
          <p:cNvGrpSpPr/>
          <p:nvPr/>
        </p:nvGrpSpPr>
        <p:grpSpPr>
          <a:xfrm>
            <a:off x="932975" y="4011932"/>
            <a:ext cx="3182311" cy="1577344"/>
            <a:chOff x="4962525" y="3671889"/>
            <a:chExt cx="3182311" cy="1577344"/>
          </a:xfrm>
        </p:grpSpPr>
        <p:sp>
          <p:nvSpPr>
            <p:cNvPr id="45" name="Halbbogen 44"/>
            <p:cNvSpPr/>
            <p:nvPr/>
          </p:nvSpPr>
          <p:spPr bwMode="auto">
            <a:xfrm>
              <a:off x="6192207" y="4275775"/>
              <a:ext cx="720092" cy="540069"/>
            </a:xfrm>
            <a:prstGeom prst="blockArc">
              <a:avLst/>
            </a:prstGeom>
            <a:gradFill flip="none" rotWithShape="1">
              <a:gsLst>
                <a:gs pos="100000">
                  <a:srgbClr val="FF0000"/>
                </a:gs>
                <a:gs pos="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6" name="Gleichschenkliges Dreieck 45"/>
            <p:cNvSpPr/>
            <p:nvPr/>
          </p:nvSpPr>
          <p:spPr bwMode="auto">
            <a:xfrm>
              <a:off x="6476053" y="4329115"/>
              <a:ext cx="45719" cy="360046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solidFill>
                <a:srgbClr val="3982C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7" name="Gleichschenkliges Dreieck 46"/>
            <p:cNvSpPr/>
            <p:nvPr/>
          </p:nvSpPr>
          <p:spPr bwMode="auto">
            <a:xfrm>
              <a:off x="6192207" y="4709164"/>
              <a:ext cx="720092" cy="540069"/>
            </a:xfrm>
            <a:prstGeom prst="triangle">
              <a:avLst/>
            </a:prstGeom>
            <a:solidFill>
              <a:srgbClr val="3982C9"/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48" name="Gerade Verbindung 47"/>
            <p:cNvCxnSpPr/>
            <p:nvPr/>
          </p:nvCxnSpPr>
          <p:spPr bwMode="auto">
            <a:xfrm flipV="1">
              <a:off x="5525454" y="4600578"/>
              <a:ext cx="0" cy="360046"/>
            </a:xfrm>
            <a:prstGeom prst="line">
              <a:avLst/>
            </a:prstGeom>
            <a:ln w="57150">
              <a:solidFill>
                <a:srgbClr val="3982C9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 bwMode="auto">
            <a:xfrm flipV="1">
              <a:off x="7581907" y="4054795"/>
              <a:ext cx="0" cy="360046"/>
            </a:xfrm>
            <a:prstGeom prst="line">
              <a:avLst/>
            </a:prstGeom>
            <a:ln w="57150">
              <a:solidFill>
                <a:srgbClr val="3982C9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 bwMode="auto">
            <a:xfrm flipH="1">
              <a:off x="4977766" y="4592958"/>
              <a:ext cx="1080137" cy="0"/>
            </a:xfrm>
            <a:prstGeom prst="line">
              <a:avLst/>
            </a:prstGeom>
            <a:ln w="57150">
              <a:solidFill>
                <a:srgbClr val="3982C9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 bwMode="auto">
            <a:xfrm flipH="1">
              <a:off x="7041839" y="4054795"/>
              <a:ext cx="1080137" cy="0"/>
            </a:xfrm>
            <a:prstGeom prst="line">
              <a:avLst/>
            </a:prstGeom>
            <a:ln w="57150">
              <a:solidFill>
                <a:srgbClr val="3982C9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 bwMode="auto">
            <a:xfrm>
              <a:off x="5472115" y="4689161"/>
              <a:ext cx="2160276" cy="0"/>
            </a:xfrm>
            <a:prstGeom prst="line">
              <a:avLst/>
            </a:prstGeom>
            <a:ln w="57150">
              <a:solidFill>
                <a:srgbClr val="3982C9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90000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 bwMode="auto">
            <a:xfrm>
              <a:off x="4962525" y="4217672"/>
              <a:ext cx="1160679" cy="339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ctr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600" b="1" kern="0" dirty="0" smtClean="0">
                  <a:solidFill>
                    <a:srgbClr val="5C6971"/>
                  </a:solidFill>
                  <a:latin typeface="+mn-lt"/>
                </a:rPr>
                <a:t>Erzeugung</a:t>
              </a:r>
            </a:p>
          </p:txBody>
        </p:sp>
        <p:sp>
          <p:nvSpPr>
            <p:cNvPr id="54" name="Textfeld 53"/>
            <p:cNvSpPr txBox="1"/>
            <p:nvPr/>
          </p:nvSpPr>
          <p:spPr bwMode="auto">
            <a:xfrm>
              <a:off x="7064698" y="3671889"/>
              <a:ext cx="1080138" cy="3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ctr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600" b="1" kern="0" dirty="0" smtClean="0">
                  <a:solidFill>
                    <a:srgbClr val="5C6971"/>
                  </a:solidFill>
                  <a:latin typeface="+mn-lt"/>
                </a:rPr>
                <a:t>Verbrauch</a:t>
              </a:r>
            </a:p>
          </p:txBody>
        </p:sp>
      </p:grpSp>
      <p:sp>
        <p:nvSpPr>
          <p:cNvPr id="55" name="Gewitterblitz 54"/>
          <p:cNvSpPr/>
          <p:nvPr/>
        </p:nvSpPr>
        <p:spPr bwMode="auto">
          <a:xfrm>
            <a:off x="2183665" y="3879050"/>
            <a:ext cx="304800" cy="62345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443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Leistungsregelung im Netz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Funktionsprinzip: Verbund der Synchrongeneratoren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94" y="1809000"/>
            <a:ext cx="3585812" cy="324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857544" y="5013176"/>
            <a:ext cx="8178951" cy="121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C6971"/>
                </a:solidFill>
              </a:rPr>
              <a:t>f/P-Kennlinie eines Generators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>
                <a:solidFill>
                  <a:srgbClr val="5C6971"/>
                </a:solidFill>
              </a:rPr>
              <a:t>→</a:t>
            </a:r>
            <a:r>
              <a:rPr lang="de-DE" sz="2000" dirty="0" smtClean="0">
                <a:solidFill>
                  <a:srgbClr val="5C6971"/>
                </a:solidFill>
              </a:rPr>
              <a:t> Lastzunahme bewirkt ein absinken der </a:t>
            </a:r>
            <a:r>
              <a:rPr lang="de-DE" sz="2000" dirty="0">
                <a:solidFill>
                  <a:srgbClr val="5C6971"/>
                </a:solidFill>
              </a:rPr>
              <a:t>F</a:t>
            </a:r>
            <a:r>
              <a:rPr lang="de-DE" sz="2000" dirty="0" smtClean="0">
                <a:solidFill>
                  <a:srgbClr val="5C6971"/>
                </a:solidFill>
              </a:rPr>
              <a:t>requenz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C6971"/>
                </a:solidFill>
              </a:rPr>
              <a:t>Proportionalverhalten durch </a:t>
            </a:r>
            <a:r>
              <a:rPr lang="de-DE" sz="2000" dirty="0" err="1" smtClean="0">
                <a:solidFill>
                  <a:srgbClr val="5C6971"/>
                </a:solidFill>
              </a:rPr>
              <a:t>Statikaufschaltung</a:t>
            </a:r>
            <a:r>
              <a:rPr lang="de-DE" sz="2000" dirty="0" smtClean="0">
                <a:solidFill>
                  <a:srgbClr val="5C6971"/>
                </a:solidFill>
              </a:rPr>
              <a:t> des Generators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20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Leistungsregelung im Netz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Parallelbetrieb zweier Generatoren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57544" y="5013176"/>
            <a:ext cx="8178951" cy="7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>
                <a:solidFill>
                  <a:srgbClr val="555555"/>
                </a:solidFill>
              </a:rPr>
              <a:t>Generatoren arbeiten im Allgemeinen parallel in einem Netz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55555"/>
                </a:solidFill>
              </a:rPr>
              <a:t>Die Statik bestimmt </a:t>
            </a:r>
            <a:r>
              <a:rPr lang="de-DE" sz="2000" dirty="0">
                <a:solidFill>
                  <a:srgbClr val="555555"/>
                </a:solidFill>
              </a:rPr>
              <a:t>die Zuordnung </a:t>
            </a:r>
            <a:r>
              <a:rPr lang="de-DE" sz="2000" dirty="0" smtClean="0">
                <a:solidFill>
                  <a:srgbClr val="555555"/>
                </a:solidFill>
              </a:rPr>
              <a:t>von Drehzahl und Wirkleistung</a:t>
            </a:r>
            <a:endParaRPr lang="de-DE" sz="2000" dirty="0">
              <a:solidFill>
                <a:srgbClr val="555555"/>
              </a:solidFill>
            </a:endParaRPr>
          </a:p>
        </p:txBody>
      </p:sp>
      <p:pic>
        <p:nvPicPr>
          <p:cNvPr id="9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64" y="1629000"/>
            <a:ext cx="6846421" cy="3600000"/>
          </a:xfrm>
          <a:prstGeom prst="rect">
            <a:avLst/>
          </a:prstGeom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0675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Leistungsregelung im Netz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Kollektive Aufteilung bei Laständerungen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57544" y="5013176"/>
            <a:ext cx="8178951" cy="7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55555"/>
                </a:solidFill>
              </a:rPr>
              <a:t>Die Last wird im Verhältnis zur Statik aufgeteilt, d.h. passend zum </a:t>
            </a:r>
            <a:r>
              <a:rPr lang="de-DE" sz="2000" dirty="0">
                <a:solidFill>
                  <a:srgbClr val="555555"/>
                </a:solidFill>
              </a:rPr>
              <a:t>L</a:t>
            </a:r>
            <a:r>
              <a:rPr lang="de-DE" sz="2000" dirty="0" smtClean="0">
                <a:solidFill>
                  <a:srgbClr val="555555"/>
                </a:solidFill>
              </a:rPr>
              <a:t>eistungsvermögen der Generatoren =&gt; Primärregelung</a:t>
            </a:r>
            <a:endParaRPr lang="de-DE" sz="2000" dirty="0">
              <a:solidFill>
                <a:srgbClr val="555555"/>
              </a:solidFill>
            </a:endParaRPr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24" y="1629000"/>
            <a:ext cx="6846861" cy="3600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5268035" y="3293985"/>
            <a:ext cx="450050" cy="450050"/>
          </a:xfrm>
          <a:prstGeom prst="ellipse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108"/>
          <p:cNvSpPr>
            <a:spLocks/>
          </p:cNvSpPr>
          <p:nvPr/>
        </p:nvSpPr>
        <p:spPr bwMode="auto">
          <a:xfrm>
            <a:off x="5268035" y="3834045"/>
            <a:ext cx="2889785" cy="2769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dirty="0" smtClean="0">
                <a:ea typeface="Gill Sans" charset="0"/>
                <a:cs typeface="Gill Sans" charset="0"/>
              </a:rPr>
              <a:t>Änderung der Netzfrequenz</a:t>
            </a:r>
            <a:endParaRPr lang="de-DE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2117685" y="2888939"/>
            <a:ext cx="4725525" cy="135015"/>
          </a:xfrm>
          <a:prstGeom prst="rect">
            <a:avLst/>
          </a:prstGeom>
          <a:solidFill>
            <a:srgbClr val="FFFF00">
              <a:alpha val="1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254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Leistungsregelung im Netz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Ausgleich der außerplanmäßigen Laständerung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57544" y="5013176"/>
            <a:ext cx="8178951" cy="108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55555"/>
                </a:solidFill>
              </a:rPr>
              <a:t>Durch Verstellen des Drehzahlsollwerts erfolgt Anpassung an die Lastabweichung =&gt; Sekundärregelung (durch Generator 2)</a:t>
            </a:r>
            <a:endParaRPr lang="de-DE" sz="2000" dirty="0">
              <a:solidFill>
                <a:srgbClr val="555555"/>
              </a:solidFill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>
                <a:solidFill>
                  <a:srgbClr val="555555"/>
                </a:solidFill>
              </a:rPr>
              <a:t>Die Primärregelung wird </a:t>
            </a:r>
            <a:r>
              <a:rPr lang="de-DE" sz="2000" dirty="0" smtClean="0">
                <a:solidFill>
                  <a:srgbClr val="555555"/>
                </a:solidFill>
              </a:rPr>
              <a:t>abgelöst.</a:t>
            </a:r>
            <a:endParaRPr lang="de-DE" sz="2000" dirty="0">
              <a:solidFill>
                <a:srgbClr val="555555"/>
              </a:solidFill>
            </a:endParaRPr>
          </a:p>
        </p:txBody>
      </p:sp>
      <p:pic>
        <p:nvPicPr>
          <p:cNvPr id="11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24" y="1629000"/>
            <a:ext cx="6846861" cy="3600000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046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05393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Angebot und Nachfrage - Regelungstechnik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Übersicht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Spannungsregelung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Leistungsregelung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Wirtschaftliches Umfeld</a:t>
            </a:r>
          </a:p>
        </p:txBody>
      </p:sp>
    </p:spTree>
    <p:extLst>
      <p:ext uri="{BB962C8B-B14F-4D97-AF65-F5344CB8AC3E}">
        <p14:creationId xmlns:p14="http://schemas.microsoft.com/office/powerpoint/2010/main" val="4086379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" y="818710"/>
            <a:ext cx="5232754" cy="54340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3993708" y="6003762"/>
            <a:ext cx="1497205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Quelle: Netzentwicklungsplan.de</a:t>
            </a:r>
            <a:endParaRPr lang="de-DE" sz="8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917300" y="914400"/>
            <a:ext cx="3446189" cy="5334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DE" sz="1800" smtClean="0"/>
              <a:t>Übertragungsnetzbetreiber</a:t>
            </a:r>
            <a:endParaRPr lang="de-DE" sz="1800" b="0" smtClean="0"/>
          </a:p>
          <a:p>
            <a:pPr lvl="1">
              <a:lnSpc>
                <a:spcPct val="100000"/>
              </a:lnSpc>
            </a:pPr>
            <a:r>
              <a:rPr lang="de-DE" sz="1800" smtClean="0"/>
              <a:t>Regelzonen</a:t>
            </a:r>
            <a:endParaRPr lang="de-DE" sz="1800" b="0" smtClean="0"/>
          </a:p>
          <a:p>
            <a:pPr lvl="1">
              <a:lnSpc>
                <a:spcPct val="100000"/>
              </a:lnSpc>
            </a:pPr>
            <a:r>
              <a:rPr lang="de-DE" sz="1800" b="0" smtClean="0"/>
              <a:t>Anpassung von Angebot und Nachfrage an elektrischer Leistung: </a:t>
            </a:r>
            <a:r>
              <a:rPr lang="de-DE" sz="1800" smtClean="0">
                <a:solidFill>
                  <a:srgbClr val="E2001A"/>
                </a:solidFill>
              </a:rPr>
              <a:t>Leistungsregelung</a:t>
            </a:r>
            <a:endParaRPr lang="de-DE" sz="1800" b="0" smtClean="0">
              <a:solidFill>
                <a:srgbClr val="E2001A"/>
              </a:solidFill>
            </a:endParaRPr>
          </a:p>
          <a:p>
            <a:pPr lvl="1">
              <a:lnSpc>
                <a:spcPct val="100000"/>
              </a:lnSpc>
              <a:buNone/>
            </a:pPr>
            <a:endParaRPr lang="de-DE" sz="1800" smtClean="0"/>
          </a:p>
          <a:p>
            <a:pPr>
              <a:buFont typeface="Arial" pitchFamily="34" charset="0"/>
              <a:buChar char="•"/>
            </a:pPr>
            <a:r>
              <a:rPr lang="de-DE" sz="1800" b="0" smtClean="0"/>
              <a:t>Konzept</a:t>
            </a:r>
          </a:p>
          <a:p>
            <a:pPr lvl="1">
              <a:lnSpc>
                <a:spcPct val="100000"/>
              </a:lnSpc>
            </a:pPr>
            <a:r>
              <a:rPr lang="de-DE" sz="1800" smtClean="0"/>
              <a:t>Planung: Netzfahrplan</a:t>
            </a:r>
          </a:p>
          <a:p>
            <a:pPr lvl="1">
              <a:lnSpc>
                <a:spcPct val="100000"/>
              </a:lnSpc>
            </a:pPr>
            <a:r>
              <a:rPr lang="de-DE" sz="1800" b="0" smtClean="0"/>
              <a:t>Planabweichungen dynamisch ausregeln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rgbClr val="0000CC"/>
              </a:buClr>
              <a:buSzTx/>
              <a:buFont typeface="Arial" charset="0"/>
              <a:buNone/>
              <a:tabLst/>
              <a:defRPr/>
            </a:pPr>
            <a:endParaRPr kumimoji="0" lang="de-DE" sz="2400" b="0" i="0" u="none" strike="noStrike" kern="0" cap="none" spc="0" normalizeH="0" baseline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mtClean="0"/>
              <a:t>Übertragungsnetz</a:t>
            </a:r>
            <a:r>
              <a:rPr lang="de-DE" smtClean="0">
                <a:solidFill>
                  <a:srgbClr val="5C6971"/>
                </a:solidFill>
              </a:rPr>
              <a:t/>
            </a:r>
            <a:br>
              <a:rPr lang="de-DE" smtClean="0">
                <a:solidFill>
                  <a:srgbClr val="5C6971"/>
                </a:solidFill>
              </a:rPr>
            </a:br>
            <a:endParaRPr lang="de-DE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65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Wirtschaftliches Umfeld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Regelzonen in Deutschland</a:t>
            </a: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5" name="Inhaltsplatzhalter 4"/>
          <p:cNvSpPr txBox="1">
            <a:spLocks/>
          </p:cNvSpPr>
          <p:nvPr/>
        </p:nvSpPr>
        <p:spPr bwMode="auto">
          <a:xfrm>
            <a:off x="902550" y="1763815"/>
            <a:ext cx="4950550" cy="4595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06388" indent="-304800" algn="l" rtl="0" fontAlgn="base">
              <a:spcBef>
                <a:spcPts val="700"/>
              </a:spcBef>
              <a:spcAft>
                <a:spcPct val="0"/>
              </a:spcAft>
              <a:buClr>
                <a:srgbClr val="5C6971"/>
              </a:buClr>
              <a:buSzPct val="100000"/>
              <a:buFont typeface="Arial" charset="0"/>
              <a:buChar char="•"/>
              <a:defRPr sz="2400">
                <a:solidFill>
                  <a:srgbClr val="5C697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0250" indent="-284163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30188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588" indent="0">
              <a:spcBef>
                <a:spcPts val="600"/>
              </a:spcBef>
              <a:buClr>
                <a:srgbClr val="E2001A"/>
              </a:buClr>
              <a:buNone/>
            </a:pPr>
            <a:r>
              <a:rPr lang="de-DE" sz="1800" dirty="0" smtClean="0">
                <a:solidFill>
                  <a:srgbClr val="555555"/>
                </a:solidFill>
              </a:rPr>
              <a:t>Aufteilung in sechs Regelzonen unter der </a:t>
            </a:r>
            <a:br>
              <a:rPr lang="de-DE" sz="1800" dirty="0" smtClean="0">
                <a:solidFill>
                  <a:srgbClr val="555555"/>
                </a:solidFill>
              </a:rPr>
            </a:br>
            <a:r>
              <a:rPr lang="de-DE" sz="1800" dirty="0" smtClean="0">
                <a:solidFill>
                  <a:srgbClr val="555555"/>
                </a:solidFill>
              </a:rPr>
              <a:t>der Führung der Übertragungsnetzbetreiber</a:t>
            </a:r>
            <a:endParaRPr lang="de-DE" sz="1800" dirty="0" smtClean="0">
              <a:solidFill>
                <a:srgbClr val="FF0000"/>
              </a:solidFill>
            </a:endParaRPr>
          </a:p>
          <a:p>
            <a:pPr>
              <a:buClr>
                <a:srgbClr val="E2001A"/>
              </a:buClr>
            </a:pPr>
            <a:r>
              <a:rPr lang="de-DE" sz="1800" dirty="0" smtClean="0">
                <a:solidFill>
                  <a:srgbClr val="E2001A"/>
                </a:solidFill>
              </a:rPr>
              <a:t>Innerhalb einer Regelzone muss Gleichgewicht zwischen Ein- und Ausspeisungen herrschen!</a:t>
            </a:r>
          </a:p>
          <a:p>
            <a:pPr marL="1588" indent="0">
              <a:buClr>
                <a:srgbClr val="E2001A"/>
              </a:buClr>
              <a:buNone/>
            </a:pPr>
            <a:r>
              <a:rPr lang="de-DE" sz="2000" b="1" dirty="0" smtClean="0">
                <a:solidFill>
                  <a:srgbClr val="555555"/>
                </a:solidFill>
                <a:sym typeface="Symbol"/>
              </a:rPr>
              <a:t>	</a:t>
            </a:r>
            <a:r>
              <a:rPr lang="de-DE" sz="2000" b="1" dirty="0" err="1" smtClean="0">
                <a:solidFill>
                  <a:srgbClr val="555555"/>
                </a:solidFill>
                <a:sym typeface="Symbol"/>
              </a:rPr>
              <a:t>P</a:t>
            </a:r>
            <a:r>
              <a:rPr lang="de-DE" sz="2000" b="1" baseline="-25000" dirty="0" err="1" smtClean="0">
                <a:solidFill>
                  <a:srgbClr val="555555"/>
                </a:solidFill>
                <a:sym typeface="Symbol"/>
              </a:rPr>
              <a:t>Ein</a:t>
            </a:r>
            <a:r>
              <a:rPr lang="de-DE" sz="2000" b="1" baseline="-25000" dirty="0" smtClean="0">
                <a:solidFill>
                  <a:srgbClr val="555555"/>
                </a:solidFill>
                <a:sym typeface="Symbol"/>
              </a:rPr>
              <a:t>  </a:t>
            </a:r>
            <a:r>
              <a:rPr lang="de-DE" sz="2000" b="1" dirty="0" smtClean="0">
                <a:solidFill>
                  <a:srgbClr val="555555"/>
                </a:solidFill>
                <a:sym typeface="Symbol"/>
              </a:rPr>
              <a:t>- P</a:t>
            </a:r>
            <a:r>
              <a:rPr lang="de-DE" sz="2000" b="1" baseline="-25000" dirty="0" smtClean="0">
                <a:solidFill>
                  <a:srgbClr val="555555"/>
                </a:solidFill>
                <a:sym typeface="Symbol"/>
              </a:rPr>
              <a:t> Aus</a:t>
            </a:r>
            <a:r>
              <a:rPr lang="de-DE" sz="2000" b="1" dirty="0" smtClean="0">
                <a:solidFill>
                  <a:srgbClr val="555555"/>
                </a:solidFill>
                <a:sym typeface="Symbol"/>
              </a:rPr>
              <a:t> = 0</a:t>
            </a:r>
            <a:endParaRPr lang="de-DE" sz="2000" b="1" dirty="0" smtClean="0">
              <a:solidFill>
                <a:srgbClr val="555555"/>
              </a:solidFill>
            </a:endParaRPr>
          </a:p>
          <a:p>
            <a:pPr>
              <a:buClr>
                <a:srgbClr val="E2001A"/>
              </a:buClr>
            </a:pPr>
            <a:endParaRPr lang="de-DE" sz="1800" dirty="0" smtClean="0">
              <a:solidFill>
                <a:srgbClr val="555555"/>
              </a:solidFill>
            </a:endParaRPr>
          </a:p>
          <a:p>
            <a:pPr marL="1588" indent="0">
              <a:buClr>
                <a:srgbClr val="E2001A"/>
              </a:buClr>
              <a:buNone/>
            </a:pPr>
            <a:r>
              <a:rPr lang="de-DE" sz="1800" dirty="0" smtClean="0">
                <a:solidFill>
                  <a:srgbClr val="555555"/>
                </a:solidFill>
              </a:rPr>
              <a:t>Aufgaben der  Übertragungsnetzbetreiber:</a:t>
            </a:r>
          </a:p>
          <a:p>
            <a:pPr>
              <a:buClr>
                <a:srgbClr val="E2001A"/>
              </a:buClr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555555"/>
                </a:solidFill>
              </a:rPr>
              <a:t>Ausgleich von Erzeugung und Verbrauch </a:t>
            </a:r>
            <a:br>
              <a:rPr lang="de-DE" sz="1800" dirty="0" smtClean="0">
                <a:solidFill>
                  <a:srgbClr val="555555"/>
                </a:solidFill>
              </a:rPr>
            </a:br>
            <a:r>
              <a:rPr lang="de-DE" sz="1800" dirty="0" smtClean="0">
                <a:solidFill>
                  <a:srgbClr val="555555"/>
                </a:solidFill>
              </a:rPr>
              <a:t>anhand von Prognosen</a:t>
            </a:r>
          </a:p>
          <a:p>
            <a:pPr>
              <a:buClr>
                <a:srgbClr val="E2001A"/>
              </a:buClr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555555"/>
                </a:solidFill>
              </a:rPr>
              <a:t>Vorhaltung von Regelleistung für den </a:t>
            </a:r>
            <a:br>
              <a:rPr lang="de-DE" sz="1800" dirty="0" smtClean="0">
                <a:solidFill>
                  <a:srgbClr val="555555"/>
                </a:solidFill>
              </a:rPr>
            </a:br>
            <a:r>
              <a:rPr lang="de-DE" sz="1800" dirty="0" smtClean="0">
                <a:solidFill>
                  <a:srgbClr val="555555"/>
                </a:solidFill>
              </a:rPr>
              <a:t>Ausgleich von Prognoseabweichungen</a:t>
            </a:r>
          </a:p>
          <a:p>
            <a:endParaRPr lang="de-DE" sz="1800" dirty="0" smtClean="0">
              <a:solidFill>
                <a:srgbClr val="555555"/>
              </a:solidFill>
            </a:endParaRPr>
          </a:p>
          <a:p>
            <a:endParaRPr lang="de-DE" sz="1800" dirty="0" smtClean="0">
              <a:solidFill>
                <a:srgbClr val="555555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5493060" y="1178750"/>
            <a:ext cx="3999956" cy="4828767"/>
            <a:chOff x="5678569" y="1358770"/>
            <a:chExt cx="3999956" cy="4828767"/>
          </a:xfrm>
        </p:grpSpPr>
        <p:pic>
          <p:nvPicPr>
            <p:cNvPr id="6" name="Grafik 5" descr="Regelzonen_mit_Übertragungsnetzbetreiber_in_Deutschlan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8569" y="1358770"/>
              <a:ext cx="3570466" cy="4828767"/>
            </a:xfrm>
            <a:prstGeom prst="rect">
              <a:avLst/>
            </a:prstGeom>
          </p:spPr>
        </p:pic>
        <p:grpSp>
          <p:nvGrpSpPr>
            <p:cNvPr id="9" name="Gruppieren 33"/>
            <p:cNvGrpSpPr/>
            <p:nvPr/>
          </p:nvGrpSpPr>
          <p:grpSpPr>
            <a:xfrm>
              <a:off x="7240126" y="2045001"/>
              <a:ext cx="2438399" cy="2570048"/>
              <a:chOff x="6650182" y="2105863"/>
              <a:chExt cx="2438399" cy="2570048"/>
            </a:xfrm>
          </p:grpSpPr>
          <p:grpSp>
            <p:nvGrpSpPr>
              <p:cNvPr id="10" name="Gruppieren 23"/>
              <p:cNvGrpSpPr/>
              <p:nvPr/>
            </p:nvGrpSpPr>
            <p:grpSpPr>
              <a:xfrm>
                <a:off x="6650182" y="2216727"/>
                <a:ext cx="2064327" cy="2175164"/>
                <a:chOff x="6650182" y="2216727"/>
                <a:chExt cx="2064327" cy="2175164"/>
              </a:xfrm>
            </p:grpSpPr>
            <p:cxnSp>
              <p:nvCxnSpPr>
                <p:cNvPr id="13" name="Gerade Verbindung mit Pfeil 12"/>
                <p:cNvCxnSpPr/>
                <p:nvPr/>
              </p:nvCxnSpPr>
              <p:spPr bwMode="auto">
                <a:xfrm>
                  <a:off x="6816436" y="2216727"/>
                  <a:ext cx="457200" cy="1524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4" name="Gerade Verbindung mit Pfeil 13"/>
                <p:cNvCxnSpPr/>
                <p:nvPr/>
              </p:nvCxnSpPr>
              <p:spPr bwMode="auto">
                <a:xfrm flipV="1">
                  <a:off x="6650182" y="4142509"/>
                  <a:ext cx="318654" cy="24938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" name="Gerade Verbindung mit Pfeil 14"/>
                <p:cNvCxnSpPr/>
                <p:nvPr/>
              </p:nvCxnSpPr>
              <p:spPr bwMode="auto">
                <a:xfrm flipH="1" flipV="1">
                  <a:off x="6747162" y="3228108"/>
                  <a:ext cx="401783" cy="16625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6" name="Gerade Verbindung mit Pfeil 15"/>
                <p:cNvCxnSpPr/>
                <p:nvPr/>
              </p:nvCxnSpPr>
              <p:spPr bwMode="auto">
                <a:xfrm flipH="1" flipV="1">
                  <a:off x="7744690" y="4059382"/>
                  <a:ext cx="207819" cy="29094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7" name="Gerade Verbindung mit Pfeil 16"/>
                <p:cNvCxnSpPr/>
                <p:nvPr/>
              </p:nvCxnSpPr>
              <p:spPr bwMode="auto">
                <a:xfrm flipH="1">
                  <a:off x="8298873" y="3422073"/>
                  <a:ext cx="415636" cy="9698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8" name="Gerade Verbindung mit Pfeil 17"/>
                <p:cNvCxnSpPr/>
                <p:nvPr/>
              </p:nvCxnSpPr>
              <p:spPr bwMode="auto">
                <a:xfrm flipV="1">
                  <a:off x="8118764" y="2438400"/>
                  <a:ext cx="429491" cy="13854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1" name="Textfeld 10"/>
              <p:cNvSpPr txBox="1"/>
              <p:nvPr/>
            </p:nvSpPr>
            <p:spPr bwMode="auto">
              <a:xfrm>
                <a:off x="7994073" y="4322618"/>
                <a:ext cx="831273" cy="353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4775" indent="-104775" eaLnBrk="0" hangingPunct="0">
                  <a:lnSpc>
                    <a:spcPct val="110000"/>
                  </a:lnSpc>
                  <a:spcBef>
                    <a:spcPts val="0"/>
                  </a:spcBef>
                  <a:buClr>
                    <a:schemeClr val="tx2"/>
                  </a:buClr>
                </a:pPr>
                <a:r>
                  <a:rPr lang="de-DE" sz="1800" b="1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de-DE" sz="1800" b="1" baseline="-25000" dirty="0" err="1" smtClean="0">
                    <a:solidFill>
                      <a:srgbClr val="FF0000"/>
                    </a:solidFill>
                    <a:sym typeface="Symbol"/>
                  </a:rPr>
                  <a:t>Ein</a:t>
                </a:r>
                <a:endParaRPr lang="de-DE" sz="1800" b="1" kern="0" dirty="0" smtClean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 bwMode="auto">
              <a:xfrm>
                <a:off x="8478981" y="2105863"/>
                <a:ext cx="609600" cy="377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4775" indent="-104775" eaLnBrk="0" hangingPunct="0">
                  <a:lnSpc>
                    <a:spcPct val="110000"/>
                  </a:lnSpc>
                  <a:spcBef>
                    <a:spcPts val="0"/>
                  </a:spcBef>
                  <a:buClr>
                    <a:schemeClr val="tx2"/>
                  </a:buClr>
                </a:pPr>
                <a:r>
                  <a:rPr lang="de-DE" sz="1800" b="1" dirty="0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de-DE" sz="1800" b="1" baseline="-25000" dirty="0" smtClean="0">
                    <a:solidFill>
                      <a:srgbClr val="FF0000"/>
                    </a:solidFill>
                    <a:sym typeface="Symbol"/>
                  </a:rPr>
                  <a:t> Aus</a:t>
                </a:r>
                <a:endParaRPr lang="de-DE" sz="1800" kern="0" dirty="0" smtClean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20" name="Rectangle 2"/>
          <p:cNvSpPr>
            <a:spLocks/>
          </p:cNvSpPr>
          <p:nvPr/>
        </p:nvSpPr>
        <p:spPr bwMode="auto">
          <a:xfrm>
            <a:off x="7158245" y="5994285"/>
            <a:ext cx="1898507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err="1" smtClean="0">
                <a:solidFill>
                  <a:schemeClr val="tx1"/>
                </a:solidFill>
                <a:cs typeface="Arial" charset="0"/>
              </a:rPr>
              <a:t>Commons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de-DE" sz="800" dirty="0" err="1" smtClean="0">
                <a:solidFill>
                  <a:schemeClr val="tx1"/>
                </a:solidFill>
                <a:cs typeface="Arial" charset="0"/>
              </a:rPr>
              <a:t>Wikimedia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, F. </a:t>
            </a:r>
            <a:r>
              <a:rPr lang="de-DE" sz="800" dirty="0" err="1" smtClean="0">
                <a:solidFill>
                  <a:schemeClr val="tx1"/>
                </a:solidFill>
                <a:cs typeface="Arial" charset="0"/>
              </a:rPr>
              <a:t>McLloyd</a:t>
            </a:r>
            <a:endParaRPr lang="de-DE" sz="8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20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Wirtschaftliches Umfeld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Regelleistung</a:t>
            </a: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5" name="Inhaltsplatzhalter 4"/>
          <p:cNvSpPr txBox="1">
            <a:spLocks/>
          </p:cNvSpPr>
          <p:nvPr/>
        </p:nvSpPr>
        <p:spPr bwMode="auto">
          <a:xfrm>
            <a:off x="857545" y="1673805"/>
            <a:ext cx="8550950" cy="4685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06388" indent="-304800" algn="l" rtl="0" fontAlgn="base">
              <a:spcBef>
                <a:spcPts val="700"/>
              </a:spcBef>
              <a:spcAft>
                <a:spcPct val="0"/>
              </a:spcAft>
              <a:buClr>
                <a:srgbClr val="5C6971"/>
              </a:buClr>
              <a:buSzPct val="100000"/>
              <a:buFont typeface="Arial" charset="0"/>
              <a:buChar char="•"/>
              <a:defRPr sz="2400">
                <a:solidFill>
                  <a:srgbClr val="5C697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0250" indent="-284163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30188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509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970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27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84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41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798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spcBef>
                <a:spcPts val="600"/>
              </a:spcBef>
              <a:buClr>
                <a:srgbClr val="E2001A"/>
              </a:buClr>
            </a:pPr>
            <a:r>
              <a:rPr lang="de-DE" sz="1800" dirty="0" smtClean="0">
                <a:solidFill>
                  <a:srgbClr val="555555"/>
                </a:solidFill>
              </a:rPr>
              <a:t>Übertragungsnetzbetreiber kaufen von Kraftwerksbetreibern (EVUs) im Vorfeld Regelleistung ein, die sie bei Bedarf abrufen können. </a:t>
            </a:r>
          </a:p>
          <a:p>
            <a:pPr>
              <a:buClr>
                <a:srgbClr val="E2001A"/>
              </a:buClr>
            </a:pPr>
            <a:r>
              <a:rPr lang="de-DE" sz="1800" dirty="0" smtClean="0">
                <a:solidFill>
                  <a:srgbClr val="555555"/>
                </a:solidFill>
              </a:rPr>
              <a:t>Die vorgehaltene Leistung wird unterteilt in:</a:t>
            </a:r>
          </a:p>
          <a:p>
            <a:pPr>
              <a:buClr>
                <a:srgbClr val="E2001A"/>
              </a:buClr>
            </a:pPr>
            <a:endParaRPr lang="de-DE" sz="1800" dirty="0" smtClean="0">
              <a:solidFill>
                <a:srgbClr val="555555"/>
              </a:solidFill>
            </a:endParaRPr>
          </a:p>
          <a:p>
            <a:pPr>
              <a:buClr>
                <a:srgbClr val="E2001A"/>
              </a:buClr>
            </a:pPr>
            <a:endParaRPr lang="de-DE" sz="1800" dirty="0" smtClean="0">
              <a:solidFill>
                <a:srgbClr val="555555"/>
              </a:solidFill>
            </a:endParaRPr>
          </a:p>
          <a:p>
            <a:pPr>
              <a:buClr>
                <a:srgbClr val="E2001A"/>
              </a:buClr>
            </a:pPr>
            <a:endParaRPr lang="de-DE" sz="1800" dirty="0" smtClean="0">
              <a:solidFill>
                <a:srgbClr val="555555"/>
              </a:solidFill>
            </a:endParaRPr>
          </a:p>
          <a:p>
            <a:pPr>
              <a:buClr>
                <a:srgbClr val="E2001A"/>
              </a:buClr>
            </a:pPr>
            <a:endParaRPr lang="de-DE" sz="1800" dirty="0" smtClean="0">
              <a:solidFill>
                <a:srgbClr val="555555"/>
              </a:solidFill>
            </a:endParaRPr>
          </a:p>
          <a:p>
            <a:pPr>
              <a:buClr>
                <a:srgbClr val="E2001A"/>
              </a:buClr>
            </a:pPr>
            <a:endParaRPr lang="de-DE" sz="1800" dirty="0" smtClean="0">
              <a:solidFill>
                <a:srgbClr val="555555"/>
              </a:solidFill>
            </a:endParaRPr>
          </a:p>
          <a:p>
            <a:pPr>
              <a:buClr>
                <a:srgbClr val="E2001A"/>
              </a:buClr>
            </a:pPr>
            <a:endParaRPr lang="de-DE" sz="1800" dirty="0" smtClean="0">
              <a:solidFill>
                <a:srgbClr val="555555"/>
              </a:solidFill>
            </a:endParaRPr>
          </a:p>
          <a:p>
            <a:pPr>
              <a:buClr>
                <a:srgbClr val="E2001A"/>
              </a:buClr>
            </a:pPr>
            <a:endParaRPr lang="de-DE" sz="1800" dirty="0" smtClean="0">
              <a:solidFill>
                <a:srgbClr val="555555"/>
              </a:solidFill>
            </a:endParaRPr>
          </a:p>
          <a:p>
            <a:pPr>
              <a:buClr>
                <a:srgbClr val="E2001A"/>
              </a:buClr>
            </a:pPr>
            <a:r>
              <a:rPr lang="de-DE" sz="1800" dirty="0" smtClean="0">
                <a:solidFill>
                  <a:srgbClr val="555555"/>
                </a:solidFill>
              </a:rPr>
              <a:t>Um Regelleistung bereitstellen zu dürfen, müssen die Kraftwerksbetreiber  bestimmte Voraussetzungen erfüllen </a:t>
            </a:r>
            <a:r>
              <a:rPr lang="de-DE" sz="1800" dirty="0" smtClean="0">
                <a:solidFill>
                  <a:srgbClr val="555555"/>
                </a:solidFill>
                <a:sym typeface="Wingdings" pitchFamily="2" charset="2"/>
              </a:rPr>
              <a:t> Präqualifikationsverfahren</a:t>
            </a:r>
            <a:endParaRPr lang="de-DE" sz="1800" dirty="0" smtClean="0">
              <a:solidFill>
                <a:srgbClr val="555555"/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6" name="Grafik 4" descr="Zeitverlauf_Regelenergie.png"/>
          <p:cNvPicPr>
            <a:picLocks noChangeAspect="1"/>
          </p:cNvPicPr>
          <p:nvPr/>
        </p:nvPicPr>
        <p:blipFill>
          <a:blip r:embed="rId3" cstate="print"/>
          <a:srcRect t="6836"/>
          <a:stretch>
            <a:fillRect/>
          </a:stretch>
        </p:blipFill>
        <p:spPr>
          <a:xfrm>
            <a:off x="1442610" y="2708920"/>
            <a:ext cx="6454506" cy="2388012"/>
          </a:xfrm>
          <a:prstGeom prst="rect">
            <a:avLst/>
          </a:prstGeom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5763090" y="5004175"/>
            <a:ext cx="1796315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A. </a:t>
            </a:r>
            <a:r>
              <a:rPr lang="de-DE" sz="800" dirty="0" err="1" smtClean="0">
                <a:solidFill>
                  <a:schemeClr val="tx1"/>
                </a:solidFill>
                <a:cs typeface="Arial" charset="0"/>
              </a:rPr>
              <a:t>Kamper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, Scientific Publishing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20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Leistungsregelung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Beispiel</a:t>
            </a: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pic>
        <p:nvPicPr>
          <p:cNvPr id="6" name="Grafik 4" descr="Primärregelung.png"/>
          <p:cNvPicPr>
            <a:picLocks noChangeAspect="1"/>
          </p:cNvPicPr>
          <p:nvPr/>
        </p:nvPicPr>
        <p:blipFill>
          <a:blip r:embed="rId3" cstate="print"/>
          <a:srcRect t="8179" b="1746"/>
          <a:stretch>
            <a:fillRect/>
          </a:stretch>
        </p:blipFill>
        <p:spPr>
          <a:xfrm>
            <a:off x="2297705" y="1268760"/>
            <a:ext cx="5274307" cy="4362450"/>
          </a:xfrm>
          <a:prstGeom prst="rect">
            <a:avLst/>
          </a:prstGeom>
          <a:ln>
            <a:solidFill>
              <a:srgbClr val="555555"/>
            </a:solidFill>
          </a:ln>
        </p:spPr>
      </p:pic>
      <p:sp>
        <p:nvSpPr>
          <p:cNvPr id="9" name="Textfeld 8"/>
          <p:cNvSpPr txBox="1"/>
          <p:nvPr/>
        </p:nvSpPr>
        <p:spPr bwMode="auto">
          <a:xfrm>
            <a:off x="4280808" y="5240685"/>
            <a:ext cx="374650" cy="35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4775" marR="0" indent="-104775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endParaRPr lang="de-DE" sz="1800" kern="0" dirty="0" err="1" smtClean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10" name="Gruppieren 21"/>
          <p:cNvGrpSpPr/>
          <p:nvPr/>
        </p:nvGrpSpPr>
        <p:grpSpPr>
          <a:xfrm>
            <a:off x="3947433" y="1995835"/>
            <a:ext cx="2895400" cy="3249250"/>
            <a:chOff x="3584575" y="2717800"/>
            <a:chExt cx="2895400" cy="3249250"/>
          </a:xfrm>
        </p:grpSpPr>
        <p:cxnSp>
          <p:nvCxnSpPr>
            <p:cNvPr id="11" name="Gerade Verbindung 10"/>
            <p:cNvCxnSpPr/>
            <p:nvPr/>
          </p:nvCxnSpPr>
          <p:spPr bwMode="auto">
            <a:xfrm flipV="1">
              <a:off x="3587750" y="5600700"/>
              <a:ext cx="0" cy="360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11"/>
            <p:cNvCxnSpPr/>
            <p:nvPr/>
          </p:nvCxnSpPr>
          <p:spPr bwMode="auto">
            <a:xfrm flipV="1">
              <a:off x="4629150" y="5607050"/>
              <a:ext cx="0" cy="360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Gerade Verbindung 12"/>
            <p:cNvCxnSpPr/>
            <p:nvPr/>
          </p:nvCxnSpPr>
          <p:spPr bwMode="auto">
            <a:xfrm rot="16200000" flipV="1">
              <a:off x="4106575" y="5354925"/>
              <a:ext cx="0" cy="1044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" name="Textfeld 13"/>
            <p:cNvSpPr txBox="1"/>
            <p:nvPr/>
          </p:nvSpPr>
          <p:spPr bwMode="auto">
            <a:xfrm>
              <a:off x="3924300" y="5594350"/>
              <a:ext cx="482600" cy="32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600" kern="0" dirty="0" smtClean="0">
                  <a:solidFill>
                    <a:srgbClr val="FF0000"/>
                  </a:solidFill>
                  <a:latin typeface="+mn-lt"/>
                </a:rPr>
                <a:t>120s</a:t>
              </a:r>
            </a:p>
          </p:txBody>
        </p:sp>
        <p:cxnSp>
          <p:nvCxnSpPr>
            <p:cNvPr id="15" name="Gerade Verbindung 14"/>
            <p:cNvCxnSpPr/>
            <p:nvPr/>
          </p:nvCxnSpPr>
          <p:spPr bwMode="auto">
            <a:xfrm flipV="1">
              <a:off x="6477000" y="2717800"/>
              <a:ext cx="0" cy="3240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 Verbindung 15"/>
            <p:cNvCxnSpPr/>
            <p:nvPr/>
          </p:nvCxnSpPr>
          <p:spPr bwMode="auto">
            <a:xfrm rot="16200000" flipV="1">
              <a:off x="5552975" y="4949925"/>
              <a:ext cx="0" cy="1854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7" name="Textfeld 16"/>
            <p:cNvSpPr txBox="1"/>
            <p:nvPr/>
          </p:nvSpPr>
          <p:spPr bwMode="auto">
            <a:xfrm>
              <a:off x="5346700" y="5594350"/>
              <a:ext cx="482600" cy="32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600" kern="0" dirty="0" smtClean="0">
                  <a:solidFill>
                    <a:srgbClr val="FF0000"/>
                  </a:solidFill>
                  <a:latin typeface="+mn-lt"/>
                </a:rPr>
                <a:t>200s</a:t>
              </a:r>
            </a:p>
          </p:txBody>
        </p:sp>
      </p:grpSp>
      <p:sp>
        <p:nvSpPr>
          <p:cNvPr id="19" name="Rectangle 2"/>
          <p:cNvSpPr>
            <a:spLocks/>
          </p:cNvSpPr>
          <p:nvPr/>
        </p:nvSpPr>
        <p:spPr bwMode="auto">
          <a:xfrm>
            <a:off x="6798205" y="5679250"/>
            <a:ext cx="758421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err="1" smtClean="0">
                <a:solidFill>
                  <a:schemeClr val="tx1"/>
                </a:solidFill>
                <a:cs typeface="Arial" charset="0"/>
              </a:rPr>
              <a:t>Amprion</a:t>
            </a:r>
            <a:endParaRPr lang="de-DE" sz="8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30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05393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Angebot und Nachfrage - Regelungstechnik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Übersicht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Spannungsregelung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Leistungsregelung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Wirtschaftliches Umfeld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Wirtschaftliches Umfeld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Lastprognose des Bilanzkreises (Plan)</a:t>
            </a: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pic>
        <p:nvPicPr>
          <p:cNvPr id="5" name="Picture 2" descr="http://3.bp.blogspot.com/-KR9eQ-H66yY/UHwqoyylN8I/AAAAAAAAAxY/86HRSyXyotQ/s1600/gluehbi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025" y="5094185"/>
            <a:ext cx="360046" cy="36004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 bwMode="auto">
          <a:xfrm>
            <a:off x="4517944" y="5716179"/>
            <a:ext cx="374650" cy="35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4775" marR="0" indent="-104775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endParaRPr lang="de-DE" sz="1800" kern="0" dirty="0" err="1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Ellipse 20"/>
          <p:cNvSpPr/>
          <p:nvPr/>
        </p:nvSpPr>
        <p:spPr>
          <a:xfrm>
            <a:off x="1211488" y="4335489"/>
            <a:ext cx="2160277" cy="1121623"/>
          </a:xfrm>
          <a:prstGeom prst="ellips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4B4B4B"/>
                </a:solidFill>
              </a:rPr>
              <a:t>ÜNB</a:t>
            </a:r>
          </a:p>
        </p:txBody>
      </p:sp>
      <p:sp>
        <p:nvSpPr>
          <p:cNvPr id="10" name="Ellipse 21"/>
          <p:cNvSpPr/>
          <p:nvPr/>
        </p:nvSpPr>
        <p:spPr>
          <a:xfrm>
            <a:off x="4740522" y="3629252"/>
            <a:ext cx="4391978" cy="2520322"/>
          </a:xfrm>
          <a:prstGeom prst="ellipse">
            <a:avLst/>
          </a:prstGeom>
          <a:ln w="19050">
            <a:solidFill>
              <a:srgbClr val="5C697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555555"/>
                </a:solidFill>
              </a:rPr>
              <a:t>Bilanzkreis</a:t>
            </a:r>
            <a:endParaRPr lang="de-DE" sz="2800" dirty="0" smtClean="0">
              <a:solidFill>
                <a:srgbClr val="555555"/>
              </a:solidFill>
            </a:endParaRPr>
          </a:p>
          <a:p>
            <a:pPr algn="ctr"/>
            <a:r>
              <a:rPr lang="de-DE" sz="2000" dirty="0" smtClean="0">
                <a:solidFill>
                  <a:srgbClr val="555555"/>
                </a:solidFill>
                <a:sym typeface="Symbol"/>
              </a:rPr>
              <a:t></a:t>
            </a:r>
            <a:r>
              <a:rPr lang="de-DE" sz="2000" dirty="0" err="1" smtClean="0">
                <a:solidFill>
                  <a:srgbClr val="555555"/>
                </a:solidFill>
                <a:sym typeface="Symbol"/>
              </a:rPr>
              <a:t>P</a:t>
            </a:r>
            <a:r>
              <a:rPr lang="de-DE" sz="2000" baseline="-25000" dirty="0" err="1" smtClean="0">
                <a:solidFill>
                  <a:srgbClr val="555555"/>
                </a:solidFill>
                <a:sym typeface="Symbol"/>
              </a:rPr>
              <a:t>Erz</a:t>
            </a:r>
            <a:r>
              <a:rPr lang="de-DE" sz="2000" baseline="-25000" dirty="0" smtClean="0">
                <a:solidFill>
                  <a:srgbClr val="555555"/>
                </a:solidFill>
                <a:sym typeface="Symbol"/>
              </a:rPr>
              <a:t>.  </a:t>
            </a:r>
            <a:r>
              <a:rPr lang="de-DE" sz="2000" dirty="0" smtClean="0">
                <a:solidFill>
                  <a:srgbClr val="555555"/>
                </a:solidFill>
                <a:sym typeface="Symbol"/>
              </a:rPr>
              <a:t>- P</a:t>
            </a:r>
            <a:r>
              <a:rPr lang="de-DE" sz="2000" baseline="-25000" dirty="0" smtClean="0">
                <a:solidFill>
                  <a:srgbClr val="555555"/>
                </a:solidFill>
                <a:sym typeface="Symbol"/>
              </a:rPr>
              <a:t> Verbr.</a:t>
            </a:r>
            <a:r>
              <a:rPr lang="de-DE" sz="2000" dirty="0" smtClean="0">
                <a:solidFill>
                  <a:srgbClr val="555555"/>
                </a:solidFill>
                <a:sym typeface="Symbol"/>
              </a:rPr>
              <a:t> = 0</a:t>
            </a:r>
            <a:endParaRPr lang="de-DE" sz="2000" dirty="0" smtClean="0">
              <a:solidFill>
                <a:srgbClr val="555555"/>
              </a:solidFill>
            </a:endParaRPr>
          </a:p>
        </p:txBody>
      </p:sp>
      <p:cxnSp>
        <p:nvCxnSpPr>
          <p:cNvPr id="11" name="Gerade Verbindung mit Pfeil 10"/>
          <p:cNvCxnSpPr>
            <a:stCxn id="9" idx="6"/>
            <a:endCxn id="10" idx="2"/>
          </p:cNvCxnSpPr>
          <p:nvPr/>
        </p:nvCxnSpPr>
        <p:spPr bwMode="auto">
          <a:xfrm flipV="1">
            <a:off x="3371765" y="4889413"/>
            <a:ext cx="1368757" cy="6888"/>
          </a:xfrm>
          <a:prstGeom prst="straightConnector1">
            <a:avLst/>
          </a:prstGeom>
          <a:noFill/>
          <a:ln w="28575" cap="flat" cmpd="sng" algn="ctr">
            <a:solidFill>
              <a:srgbClr val="3982C9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12" name="Gruppieren 26"/>
          <p:cNvGrpSpPr/>
          <p:nvPr/>
        </p:nvGrpSpPr>
        <p:grpSpPr>
          <a:xfrm>
            <a:off x="5171994" y="4889413"/>
            <a:ext cx="360046" cy="540070"/>
            <a:chOff x="2411724" y="2168838"/>
            <a:chExt cx="360046" cy="540070"/>
          </a:xfrm>
        </p:grpSpPr>
        <p:sp>
          <p:nvSpPr>
            <p:cNvPr id="13" name="Gleichschenkliges Dreieck 12"/>
            <p:cNvSpPr/>
            <p:nvPr/>
          </p:nvSpPr>
          <p:spPr bwMode="auto">
            <a:xfrm>
              <a:off x="2411724" y="2168838"/>
              <a:ext cx="360046" cy="180023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2411724" y="2348862"/>
              <a:ext cx="360046" cy="360046"/>
            </a:xfrm>
            <a:prstGeom prst="rect">
              <a:avLst/>
            </a:prstGeom>
            <a:noFill/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5" name="Gruppieren 36"/>
          <p:cNvGrpSpPr/>
          <p:nvPr/>
        </p:nvGrpSpPr>
        <p:grpSpPr>
          <a:xfrm>
            <a:off x="6072109" y="5429482"/>
            <a:ext cx="360046" cy="540070"/>
            <a:chOff x="2411724" y="2168838"/>
            <a:chExt cx="360046" cy="540070"/>
          </a:xfrm>
        </p:grpSpPr>
        <p:sp>
          <p:nvSpPr>
            <p:cNvPr id="16" name="Gleichschenkliges Dreieck 15"/>
            <p:cNvSpPr/>
            <p:nvPr/>
          </p:nvSpPr>
          <p:spPr bwMode="auto">
            <a:xfrm>
              <a:off x="2411724" y="2168838"/>
              <a:ext cx="360046" cy="180023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2411724" y="2348862"/>
              <a:ext cx="360046" cy="360046"/>
            </a:xfrm>
            <a:prstGeom prst="rect">
              <a:avLst/>
            </a:prstGeom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8" name="Gruppieren 42"/>
          <p:cNvGrpSpPr/>
          <p:nvPr/>
        </p:nvGrpSpPr>
        <p:grpSpPr>
          <a:xfrm>
            <a:off x="7026519" y="5432339"/>
            <a:ext cx="360046" cy="540070"/>
            <a:chOff x="2411724" y="2168838"/>
            <a:chExt cx="360046" cy="540070"/>
          </a:xfrm>
        </p:grpSpPr>
        <p:sp>
          <p:nvSpPr>
            <p:cNvPr id="19" name="Gleichschenkliges Dreieck 18"/>
            <p:cNvSpPr/>
            <p:nvPr/>
          </p:nvSpPr>
          <p:spPr bwMode="auto">
            <a:xfrm>
              <a:off x="2411724" y="2168838"/>
              <a:ext cx="360046" cy="180023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2411724" y="2348862"/>
              <a:ext cx="360046" cy="360046"/>
            </a:xfrm>
            <a:prstGeom prst="rect">
              <a:avLst/>
            </a:prstGeom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21" name="Gruppieren 56"/>
          <p:cNvGrpSpPr/>
          <p:nvPr/>
        </p:nvGrpSpPr>
        <p:grpSpPr>
          <a:xfrm>
            <a:off x="8283370" y="4599130"/>
            <a:ext cx="720092" cy="734378"/>
            <a:chOff x="1691632" y="5214944"/>
            <a:chExt cx="720092" cy="734378"/>
          </a:xfrm>
        </p:grpSpPr>
        <p:sp>
          <p:nvSpPr>
            <p:cNvPr id="22" name="Rechteck 21"/>
            <p:cNvSpPr/>
            <p:nvPr/>
          </p:nvSpPr>
          <p:spPr bwMode="auto">
            <a:xfrm>
              <a:off x="2281240" y="5214944"/>
              <a:ext cx="45719" cy="323850"/>
            </a:xfrm>
            <a:prstGeom prst="rect">
              <a:avLst/>
            </a:prstGeom>
            <a:solidFill>
              <a:srgbClr val="B4B4B4"/>
            </a:solidFill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1691632" y="5589276"/>
              <a:ext cx="720092" cy="360046"/>
            </a:xfrm>
            <a:prstGeom prst="rect">
              <a:avLst/>
            </a:prstGeom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4" name="Rechtwinkliges Dreieck 23"/>
            <p:cNvSpPr/>
            <p:nvPr/>
          </p:nvSpPr>
          <p:spPr bwMode="auto">
            <a:xfrm>
              <a:off x="1691632" y="5409253"/>
              <a:ext cx="180023" cy="180023"/>
            </a:xfrm>
            <a:prstGeom prst="rtTriangle">
              <a:avLst/>
            </a:prstGeom>
            <a:solidFill>
              <a:srgbClr val="B4B4B4"/>
            </a:solidFill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5" name="Rechtwinkliges Dreieck 24"/>
            <p:cNvSpPr/>
            <p:nvPr/>
          </p:nvSpPr>
          <p:spPr bwMode="auto">
            <a:xfrm>
              <a:off x="1863084" y="5409253"/>
              <a:ext cx="180023" cy="180023"/>
            </a:xfrm>
            <a:prstGeom prst="rtTriangle">
              <a:avLst/>
            </a:prstGeom>
            <a:solidFill>
              <a:srgbClr val="B4B4B4"/>
            </a:solidFill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6" name="Rechtwinkliges Dreieck 25"/>
            <p:cNvSpPr/>
            <p:nvPr/>
          </p:nvSpPr>
          <p:spPr bwMode="auto">
            <a:xfrm>
              <a:off x="2051678" y="5409253"/>
              <a:ext cx="180023" cy="180023"/>
            </a:xfrm>
            <a:prstGeom prst="rtTriangle">
              <a:avLst/>
            </a:prstGeom>
            <a:solidFill>
              <a:srgbClr val="B4B4B4"/>
            </a:solidFill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7" name="Rechtwinkliges Dreieck 26"/>
            <p:cNvSpPr/>
            <p:nvPr/>
          </p:nvSpPr>
          <p:spPr bwMode="auto">
            <a:xfrm>
              <a:off x="2231701" y="5409253"/>
              <a:ext cx="180023" cy="180023"/>
            </a:xfrm>
            <a:prstGeom prst="rtTriangle">
              <a:avLst/>
            </a:prstGeom>
            <a:solidFill>
              <a:srgbClr val="B4B4B4"/>
            </a:solidFill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28" name="Gruppieren 60"/>
          <p:cNvGrpSpPr/>
          <p:nvPr/>
        </p:nvGrpSpPr>
        <p:grpSpPr>
          <a:xfrm>
            <a:off x="7512293" y="3989298"/>
            <a:ext cx="540069" cy="360046"/>
            <a:chOff x="2411724" y="5229230"/>
            <a:chExt cx="540069" cy="360046"/>
          </a:xfrm>
        </p:grpSpPr>
        <p:sp>
          <p:nvSpPr>
            <p:cNvPr id="29" name="Rechteck 28"/>
            <p:cNvSpPr/>
            <p:nvPr/>
          </p:nvSpPr>
          <p:spPr bwMode="auto">
            <a:xfrm>
              <a:off x="2411724" y="5229230"/>
              <a:ext cx="540069" cy="360046"/>
            </a:xfrm>
            <a:prstGeom prst="rect">
              <a:avLst/>
            </a:prstGeom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0" name="Ellipse 58"/>
            <p:cNvSpPr/>
            <p:nvPr/>
          </p:nvSpPr>
          <p:spPr bwMode="auto">
            <a:xfrm>
              <a:off x="2503164" y="5229230"/>
              <a:ext cx="360046" cy="360046"/>
            </a:xfrm>
            <a:prstGeom prst="ellipse">
              <a:avLst/>
            </a:prstGeom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1" name="Freihandform 30"/>
            <p:cNvSpPr/>
            <p:nvPr/>
          </p:nvSpPr>
          <p:spPr bwMode="auto">
            <a:xfrm>
              <a:off x="2543175" y="5322491"/>
              <a:ext cx="264319" cy="168274"/>
            </a:xfrm>
            <a:custGeom>
              <a:avLst/>
              <a:gdLst>
                <a:gd name="connsiteX0" fmla="*/ 0 w 264319"/>
                <a:gd name="connsiteY0" fmla="*/ 87709 h 168274"/>
                <a:gd name="connsiteX1" fmla="*/ 76200 w 264319"/>
                <a:gd name="connsiteY1" fmla="*/ 11509 h 168274"/>
                <a:gd name="connsiteX2" fmla="*/ 180975 w 264319"/>
                <a:gd name="connsiteY2" fmla="*/ 156765 h 168274"/>
                <a:gd name="connsiteX3" fmla="*/ 264319 w 264319"/>
                <a:gd name="connsiteY3" fmla="*/ 80565 h 16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9" h="168274">
                  <a:moveTo>
                    <a:pt x="0" y="87709"/>
                  </a:moveTo>
                  <a:cubicBezTo>
                    <a:pt x="23019" y="43854"/>
                    <a:pt x="46038" y="0"/>
                    <a:pt x="76200" y="11509"/>
                  </a:cubicBezTo>
                  <a:cubicBezTo>
                    <a:pt x="106362" y="23018"/>
                    <a:pt x="149622" y="145256"/>
                    <a:pt x="180975" y="156765"/>
                  </a:cubicBezTo>
                  <a:cubicBezTo>
                    <a:pt x="212328" y="168274"/>
                    <a:pt x="251619" y="90884"/>
                    <a:pt x="264319" y="80565"/>
                  </a:cubicBezTo>
                </a:path>
              </a:pathLst>
            </a:custGeom>
            <a:ln w="19050"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uppieren 61"/>
          <p:cNvGrpSpPr/>
          <p:nvPr/>
        </p:nvGrpSpPr>
        <p:grpSpPr>
          <a:xfrm>
            <a:off x="6252132" y="3809275"/>
            <a:ext cx="540069" cy="360046"/>
            <a:chOff x="2411724" y="5229230"/>
            <a:chExt cx="540069" cy="360046"/>
          </a:xfrm>
        </p:grpSpPr>
        <p:sp>
          <p:nvSpPr>
            <p:cNvPr id="33" name="Rechteck 32"/>
            <p:cNvSpPr/>
            <p:nvPr/>
          </p:nvSpPr>
          <p:spPr bwMode="auto">
            <a:xfrm>
              <a:off x="2411724" y="5229230"/>
              <a:ext cx="540069" cy="360046"/>
            </a:xfrm>
            <a:prstGeom prst="rect">
              <a:avLst/>
            </a:prstGeom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4" name="Ellipse 63"/>
            <p:cNvSpPr/>
            <p:nvPr/>
          </p:nvSpPr>
          <p:spPr bwMode="auto">
            <a:xfrm>
              <a:off x="2503164" y="5229230"/>
              <a:ext cx="360046" cy="360046"/>
            </a:xfrm>
            <a:prstGeom prst="ellipse">
              <a:avLst/>
            </a:prstGeom>
            <a:ln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5" name="Freihandform 34"/>
            <p:cNvSpPr/>
            <p:nvPr/>
          </p:nvSpPr>
          <p:spPr bwMode="auto">
            <a:xfrm>
              <a:off x="2543175" y="5322491"/>
              <a:ext cx="264319" cy="168274"/>
            </a:xfrm>
            <a:custGeom>
              <a:avLst/>
              <a:gdLst>
                <a:gd name="connsiteX0" fmla="*/ 0 w 264319"/>
                <a:gd name="connsiteY0" fmla="*/ 87709 h 168274"/>
                <a:gd name="connsiteX1" fmla="*/ 76200 w 264319"/>
                <a:gd name="connsiteY1" fmla="*/ 11509 h 168274"/>
                <a:gd name="connsiteX2" fmla="*/ 180975 w 264319"/>
                <a:gd name="connsiteY2" fmla="*/ 156765 h 168274"/>
                <a:gd name="connsiteX3" fmla="*/ 264319 w 264319"/>
                <a:gd name="connsiteY3" fmla="*/ 80565 h 16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9" h="168274">
                  <a:moveTo>
                    <a:pt x="0" y="87709"/>
                  </a:moveTo>
                  <a:cubicBezTo>
                    <a:pt x="23019" y="43854"/>
                    <a:pt x="46038" y="0"/>
                    <a:pt x="76200" y="11509"/>
                  </a:cubicBezTo>
                  <a:cubicBezTo>
                    <a:pt x="106362" y="23018"/>
                    <a:pt x="149622" y="145256"/>
                    <a:pt x="180975" y="156765"/>
                  </a:cubicBezTo>
                  <a:cubicBezTo>
                    <a:pt x="212328" y="168274"/>
                    <a:pt x="251619" y="90884"/>
                    <a:pt x="264319" y="80565"/>
                  </a:cubicBezTo>
                </a:path>
              </a:pathLst>
            </a:custGeom>
            <a:ln w="19050">
              <a:solidFill>
                <a:srgbClr val="5C697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Gerade Verbindung mit Pfeil 35"/>
          <p:cNvCxnSpPr/>
          <p:nvPr/>
        </p:nvCxnSpPr>
        <p:spPr bwMode="auto">
          <a:xfrm flipH="1" flipV="1">
            <a:off x="5532042" y="2909161"/>
            <a:ext cx="900113" cy="540068"/>
          </a:xfrm>
          <a:prstGeom prst="straightConnector1">
            <a:avLst/>
          </a:prstGeom>
          <a:noFill/>
          <a:ln w="28575" cap="flat" cmpd="sng" algn="ctr">
            <a:solidFill>
              <a:srgbClr val="3982C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Gerade Verbindung mit Pfeil 36"/>
          <p:cNvCxnSpPr/>
          <p:nvPr/>
        </p:nvCxnSpPr>
        <p:spPr bwMode="auto">
          <a:xfrm flipH="1">
            <a:off x="2291626" y="3809276"/>
            <a:ext cx="180023" cy="360045"/>
          </a:xfrm>
          <a:prstGeom prst="straightConnector1">
            <a:avLst/>
          </a:prstGeom>
          <a:noFill/>
          <a:ln w="28575" cap="flat" cmpd="sng" algn="ctr">
            <a:solidFill>
              <a:srgbClr val="3982C9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uppieren 45"/>
          <p:cNvGrpSpPr/>
          <p:nvPr/>
        </p:nvGrpSpPr>
        <p:grpSpPr>
          <a:xfrm>
            <a:off x="2291626" y="1811666"/>
            <a:ext cx="3060391" cy="1884260"/>
            <a:chOff x="1691632" y="1971460"/>
            <a:chExt cx="3060391" cy="1884260"/>
          </a:xfrm>
          <a:solidFill>
            <a:srgbClr val="FFFFCC"/>
          </a:solidFill>
        </p:grpSpPr>
        <p:sp>
          <p:nvSpPr>
            <p:cNvPr id="39" name="Rechteck 38"/>
            <p:cNvSpPr/>
            <p:nvPr/>
          </p:nvSpPr>
          <p:spPr bwMode="auto">
            <a:xfrm>
              <a:off x="1691632" y="1971460"/>
              <a:ext cx="3060391" cy="1884260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0" name="Textfeld 39"/>
            <p:cNvSpPr txBox="1"/>
            <p:nvPr/>
          </p:nvSpPr>
          <p:spPr bwMode="auto">
            <a:xfrm>
              <a:off x="2051678" y="3449744"/>
              <a:ext cx="325762" cy="3774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latin typeface="+mn-lt"/>
                </a:rPr>
                <a:t>0</a:t>
              </a:r>
            </a:p>
          </p:txBody>
        </p:sp>
        <p:sp>
          <p:nvSpPr>
            <p:cNvPr id="41" name="Textfeld 40"/>
            <p:cNvSpPr txBox="1"/>
            <p:nvPr/>
          </p:nvSpPr>
          <p:spPr bwMode="auto">
            <a:xfrm>
              <a:off x="4211953" y="3449744"/>
              <a:ext cx="504827" cy="3774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latin typeface="+mn-lt"/>
                </a:rPr>
                <a:t>24 h</a:t>
              </a:r>
            </a:p>
          </p:txBody>
        </p:sp>
        <p:sp>
          <p:nvSpPr>
            <p:cNvPr id="42" name="Textfeld 41"/>
            <p:cNvSpPr txBox="1"/>
            <p:nvPr/>
          </p:nvSpPr>
          <p:spPr bwMode="auto">
            <a:xfrm>
              <a:off x="2591747" y="3449744"/>
              <a:ext cx="360046" cy="3774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latin typeface="+mn-lt"/>
                </a:rPr>
                <a:t>6</a:t>
              </a:r>
            </a:p>
          </p:txBody>
        </p:sp>
        <p:sp>
          <p:nvSpPr>
            <p:cNvPr id="43" name="Textfeld 42"/>
            <p:cNvSpPr txBox="1"/>
            <p:nvPr/>
          </p:nvSpPr>
          <p:spPr bwMode="auto">
            <a:xfrm>
              <a:off x="3131816" y="3449744"/>
              <a:ext cx="360046" cy="3527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latin typeface="+mn-lt"/>
                </a:rPr>
                <a:t>12</a:t>
              </a:r>
            </a:p>
          </p:txBody>
        </p:sp>
        <p:sp>
          <p:nvSpPr>
            <p:cNvPr id="44" name="Textfeld 43"/>
            <p:cNvSpPr txBox="1"/>
            <p:nvPr/>
          </p:nvSpPr>
          <p:spPr bwMode="auto">
            <a:xfrm>
              <a:off x="3671885" y="3449744"/>
              <a:ext cx="360046" cy="3527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latin typeface="+mn-lt"/>
                </a:rPr>
                <a:t>18</a:t>
              </a:r>
            </a:p>
          </p:txBody>
        </p:sp>
        <p:cxnSp>
          <p:nvCxnSpPr>
            <p:cNvPr id="45" name="Gerade Verbindung mit Pfeil 44"/>
            <p:cNvCxnSpPr/>
            <p:nvPr/>
          </p:nvCxnSpPr>
          <p:spPr bwMode="auto">
            <a:xfrm flipV="1">
              <a:off x="2051678" y="2151484"/>
              <a:ext cx="0" cy="1260160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Textfeld 45"/>
            <p:cNvSpPr txBox="1"/>
            <p:nvPr/>
          </p:nvSpPr>
          <p:spPr bwMode="auto">
            <a:xfrm>
              <a:off x="1744980" y="2151483"/>
              <a:ext cx="259080" cy="3527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latin typeface="+mn-lt"/>
                </a:rPr>
                <a:t> P</a:t>
              </a:r>
            </a:p>
          </p:txBody>
        </p:sp>
        <p:sp>
          <p:nvSpPr>
            <p:cNvPr id="47" name="Freihandform 46"/>
            <p:cNvSpPr/>
            <p:nvPr/>
          </p:nvSpPr>
          <p:spPr bwMode="auto">
            <a:xfrm>
              <a:off x="2051678" y="2433745"/>
              <a:ext cx="2333625" cy="529272"/>
            </a:xfrm>
            <a:custGeom>
              <a:avLst/>
              <a:gdLst>
                <a:gd name="connsiteX0" fmla="*/ 0 w 2333625"/>
                <a:gd name="connsiteY0" fmla="*/ 617537 h 750887"/>
                <a:gd name="connsiteX1" fmla="*/ 238125 w 2333625"/>
                <a:gd name="connsiteY1" fmla="*/ 655637 h 750887"/>
                <a:gd name="connsiteX2" fmla="*/ 1066800 w 2333625"/>
                <a:gd name="connsiteY2" fmla="*/ 46037 h 750887"/>
                <a:gd name="connsiteX3" fmla="*/ 1714500 w 2333625"/>
                <a:gd name="connsiteY3" fmla="*/ 379412 h 750887"/>
                <a:gd name="connsiteX4" fmla="*/ 2057400 w 2333625"/>
                <a:gd name="connsiteY4" fmla="*/ 379412 h 750887"/>
                <a:gd name="connsiteX5" fmla="*/ 2333625 w 2333625"/>
                <a:gd name="connsiteY5" fmla="*/ 560387 h 750887"/>
                <a:gd name="connsiteX0" fmla="*/ 0 w 2333625"/>
                <a:gd name="connsiteY0" fmla="*/ 616426 h 743107"/>
                <a:gd name="connsiteX1" fmla="*/ 360046 w 2333625"/>
                <a:gd name="connsiteY1" fmla="*/ 647857 h 743107"/>
                <a:gd name="connsiteX2" fmla="*/ 1066800 w 2333625"/>
                <a:gd name="connsiteY2" fmla="*/ 44926 h 743107"/>
                <a:gd name="connsiteX3" fmla="*/ 1714500 w 2333625"/>
                <a:gd name="connsiteY3" fmla="*/ 378301 h 743107"/>
                <a:gd name="connsiteX4" fmla="*/ 2057400 w 2333625"/>
                <a:gd name="connsiteY4" fmla="*/ 378301 h 743107"/>
                <a:gd name="connsiteX5" fmla="*/ 2333625 w 2333625"/>
                <a:gd name="connsiteY5" fmla="*/ 559276 h 743107"/>
                <a:gd name="connsiteX0" fmla="*/ 0 w 2333625"/>
                <a:gd name="connsiteY0" fmla="*/ 586422 h 653097"/>
                <a:gd name="connsiteX1" fmla="*/ 360046 w 2333625"/>
                <a:gd name="connsiteY1" fmla="*/ 437830 h 653097"/>
                <a:gd name="connsiteX2" fmla="*/ 1066800 w 2333625"/>
                <a:gd name="connsiteY2" fmla="*/ 14922 h 653097"/>
                <a:gd name="connsiteX3" fmla="*/ 1714500 w 2333625"/>
                <a:gd name="connsiteY3" fmla="*/ 348297 h 653097"/>
                <a:gd name="connsiteX4" fmla="*/ 2057400 w 2333625"/>
                <a:gd name="connsiteY4" fmla="*/ 348297 h 653097"/>
                <a:gd name="connsiteX5" fmla="*/ 2333625 w 2333625"/>
                <a:gd name="connsiteY5" fmla="*/ 529272 h 653097"/>
                <a:gd name="connsiteX0" fmla="*/ 0 w 2333625"/>
                <a:gd name="connsiteY0" fmla="*/ 437830 h 529272"/>
                <a:gd name="connsiteX1" fmla="*/ 360046 w 2333625"/>
                <a:gd name="connsiteY1" fmla="*/ 437830 h 529272"/>
                <a:gd name="connsiteX2" fmla="*/ 1066800 w 2333625"/>
                <a:gd name="connsiteY2" fmla="*/ 14922 h 529272"/>
                <a:gd name="connsiteX3" fmla="*/ 1714500 w 2333625"/>
                <a:gd name="connsiteY3" fmla="*/ 348297 h 529272"/>
                <a:gd name="connsiteX4" fmla="*/ 2057400 w 2333625"/>
                <a:gd name="connsiteY4" fmla="*/ 348297 h 529272"/>
                <a:gd name="connsiteX5" fmla="*/ 2333625 w 2333625"/>
                <a:gd name="connsiteY5" fmla="*/ 529272 h 5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3625" h="529272">
                  <a:moveTo>
                    <a:pt x="0" y="437830"/>
                  </a:moveTo>
                  <a:cubicBezTo>
                    <a:pt x="30162" y="504505"/>
                    <a:pt x="182246" y="508315"/>
                    <a:pt x="360046" y="437830"/>
                  </a:cubicBezTo>
                  <a:cubicBezTo>
                    <a:pt x="537846" y="367345"/>
                    <a:pt x="841058" y="29844"/>
                    <a:pt x="1066800" y="14922"/>
                  </a:cubicBezTo>
                  <a:cubicBezTo>
                    <a:pt x="1292542" y="0"/>
                    <a:pt x="1549400" y="292735"/>
                    <a:pt x="1714500" y="348297"/>
                  </a:cubicBezTo>
                  <a:cubicBezTo>
                    <a:pt x="1879600" y="403859"/>
                    <a:pt x="1954213" y="318135"/>
                    <a:pt x="2057400" y="348297"/>
                  </a:cubicBezTo>
                  <a:cubicBezTo>
                    <a:pt x="2160588" y="378460"/>
                    <a:pt x="2274888" y="483235"/>
                    <a:pt x="2333625" y="529272"/>
                  </a:cubicBezTo>
                </a:path>
              </a:pathLst>
            </a:custGeom>
            <a:grpFill/>
            <a:ln w="28575" cap="flat" cmpd="sng" algn="ctr">
              <a:solidFill>
                <a:srgbClr val="3982C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Gerade Verbindung mit Pfeil 47"/>
            <p:cNvCxnSpPr/>
            <p:nvPr/>
          </p:nvCxnSpPr>
          <p:spPr bwMode="auto">
            <a:xfrm>
              <a:off x="2051678" y="3411644"/>
              <a:ext cx="2520322" cy="0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30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Wirtschaftliches Umfeld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Planabweichungen werden untereinander abgerechnet</a:t>
            </a: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pic>
        <p:nvPicPr>
          <p:cNvPr id="5" name="Grafik 5" descr="Bilanzkreise_Abrechnu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264" y="1565555"/>
            <a:ext cx="7003116" cy="4609563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6528175" y="5724255"/>
            <a:ext cx="1372171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err="1" smtClean="0">
                <a:solidFill>
                  <a:schemeClr val="tx1"/>
                </a:solidFill>
                <a:cs typeface="Arial" charset="0"/>
              </a:rPr>
              <a:t>Energieversorgung.de</a:t>
            </a:r>
            <a:endParaRPr lang="de-DE" sz="8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30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Einflüsse erneuerbarer Energien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464904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Technische Randbedingungen</a:t>
            </a:r>
          </a:p>
          <a:p>
            <a:pPr>
              <a:lnSpc>
                <a:spcPct val="120000"/>
              </a:lnSpc>
              <a:buClr>
                <a:srgbClr val="E2001A"/>
              </a:buClr>
            </a:pPr>
            <a:r>
              <a:rPr lang="de-DE" sz="2000" dirty="0" smtClean="0"/>
              <a:t>Wind und PV speisen nicht kontinuierlich ein</a:t>
            </a:r>
          </a:p>
          <a:p>
            <a:pPr>
              <a:lnSpc>
                <a:spcPct val="120000"/>
              </a:lnSpc>
              <a:buClr>
                <a:srgbClr val="E2001A"/>
              </a:buClr>
            </a:pPr>
            <a:r>
              <a:rPr lang="de-DE" sz="2000" dirty="0" smtClean="0"/>
              <a:t>Regelung durch konventionelle Kraftwerke keine dauerhafte Lösung</a:t>
            </a:r>
          </a:p>
          <a:p>
            <a:pPr>
              <a:lnSpc>
                <a:spcPct val="120000"/>
              </a:lnSpc>
              <a:buClr>
                <a:srgbClr val="E2001A"/>
              </a:buClr>
            </a:pPr>
            <a:r>
              <a:rPr lang="de-DE" sz="2000" dirty="0" smtClean="0"/>
              <a:t>Ausbau der Transportkapazität erforderlich (Nord-Süd)</a:t>
            </a:r>
          </a:p>
          <a:p>
            <a:pPr>
              <a:lnSpc>
                <a:spcPct val="120000"/>
              </a:lnSpc>
              <a:buClr>
                <a:srgbClr val="E2001A"/>
              </a:buClr>
            </a:pPr>
            <a:r>
              <a:rPr lang="de-DE" sz="2000" dirty="0" smtClean="0"/>
              <a:t>Stellenweise Lastflussumkehr im Netz</a:t>
            </a:r>
          </a:p>
          <a:p>
            <a:pPr>
              <a:lnSpc>
                <a:spcPct val="120000"/>
              </a:lnSpc>
              <a:buClr>
                <a:srgbClr val="E2001A"/>
              </a:buClr>
            </a:pPr>
            <a:r>
              <a:rPr lang="de-DE" sz="2000" dirty="0" smtClean="0">
                <a:solidFill>
                  <a:srgbClr val="555555"/>
                </a:solidFill>
              </a:rPr>
              <a:t>Einsatz von Speichertechnologien zur Primärregelung</a:t>
            </a:r>
            <a:endParaRPr lang="de-DE" dirty="0">
              <a:solidFill>
                <a:srgbClr val="555555"/>
              </a:solidFill>
            </a:endParaRPr>
          </a:p>
          <a:p>
            <a:pPr marL="1588" lv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555555"/>
                </a:solidFill>
              </a:rPr>
              <a:t>Regulatorische Anforderungen</a:t>
            </a:r>
          </a:p>
          <a:p>
            <a:pPr>
              <a:lnSpc>
                <a:spcPct val="120000"/>
              </a:lnSpc>
              <a:buClr>
                <a:srgbClr val="E2001A"/>
              </a:buClr>
            </a:pPr>
            <a:r>
              <a:rPr lang="de-DE" sz="2000" dirty="0" smtClean="0"/>
              <a:t>Teilnahme EE in der Regelenergie (z.B. im </a:t>
            </a:r>
            <a:r>
              <a:rPr lang="de-DE" sz="2000" dirty="0"/>
              <a:t>V</a:t>
            </a:r>
            <a:r>
              <a:rPr lang="de-DE" sz="2000" dirty="0" smtClean="0"/>
              <a:t>erbund)</a:t>
            </a:r>
          </a:p>
          <a:p>
            <a:pPr>
              <a:lnSpc>
                <a:spcPct val="120000"/>
              </a:lnSpc>
              <a:buClr>
                <a:srgbClr val="E2001A"/>
              </a:buClr>
            </a:pPr>
            <a:r>
              <a:rPr lang="de-DE" sz="2000" dirty="0" smtClean="0">
                <a:solidFill>
                  <a:srgbClr val="555555"/>
                </a:solidFill>
              </a:rPr>
              <a:t>Neue Rollen für Verteilnetzbetreiber</a:t>
            </a:r>
            <a:endParaRPr lang="de-DE" dirty="0" smtClean="0">
              <a:solidFill>
                <a:srgbClr val="555555"/>
              </a:solidFill>
            </a:endParaRPr>
          </a:p>
          <a:p>
            <a:pPr marL="1588" lvl="0" indent="0">
              <a:lnSpc>
                <a:spcPct val="120000"/>
              </a:lnSpc>
              <a:buNone/>
            </a:pPr>
            <a:endParaRPr lang="de-DE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30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907995" y="6354325"/>
            <a:ext cx="284163" cy="279400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23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Energietechnik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24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ENDE Teil 3</a:t>
            </a:r>
          </a:p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Funktionsprinzip der Regelung</a:t>
            </a:r>
            <a:endParaRPr lang="de-DE" b="0" dirty="0" smtClean="0"/>
          </a:p>
        </p:txBody>
      </p:sp>
      <p:sp>
        <p:nvSpPr>
          <p:cNvPr id="157" name="Rectangle 108"/>
          <p:cNvSpPr>
            <a:spLocks/>
          </p:cNvSpPr>
          <p:nvPr/>
        </p:nvSpPr>
        <p:spPr bwMode="auto">
          <a:xfrm>
            <a:off x="6663190" y="4734145"/>
            <a:ext cx="2610290" cy="76944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9688"/>
            <a:r>
              <a:rPr lang="de-DE" sz="1000" dirty="0" smtClean="0">
                <a:ea typeface="Gill Sans" charset="0"/>
                <a:cs typeface="Gill Sans" charset="0"/>
              </a:rPr>
              <a:t>Legende:</a:t>
            </a:r>
          </a:p>
          <a:p>
            <a:pPr marL="39688"/>
            <a:r>
              <a:rPr lang="de-DE" sz="1000" dirty="0" smtClean="0">
                <a:ea typeface="Gill Sans" charset="0"/>
                <a:cs typeface="Gill Sans" charset="0"/>
              </a:rPr>
              <a:t>ÜN: Übertragungsnetz (380kV/220kV) </a:t>
            </a:r>
          </a:p>
          <a:p>
            <a:pPr marL="39688"/>
            <a:r>
              <a:rPr lang="de-DE" sz="1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VN: Verteilnetz (110kV, 20kV)	</a:t>
            </a:r>
          </a:p>
          <a:p>
            <a:pPr marL="39688"/>
            <a:r>
              <a:rPr lang="de-DE" sz="1000" dirty="0" smtClean="0">
                <a:ea typeface="Gill Sans" charset="0"/>
                <a:cs typeface="Gill Sans" charset="0"/>
              </a:rPr>
              <a:t>ON: Ortsnetz (400V)</a:t>
            </a:r>
            <a:endParaRPr lang="de-DE" sz="1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301749" y="1088742"/>
            <a:ext cx="4743700" cy="3330368"/>
            <a:chOff x="161510" y="1133747"/>
            <a:chExt cx="4892334" cy="3375373"/>
          </a:xfrm>
        </p:grpSpPr>
        <p:sp>
          <p:nvSpPr>
            <p:cNvPr id="160" name="Gleichschenkliges Dreieck 159"/>
            <p:cNvSpPr/>
            <p:nvPr/>
          </p:nvSpPr>
          <p:spPr bwMode="auto">
            <a:xfrm>
              <a:off x="656565" y="2033845"/>
              <a:ext cx="2970330" cy="2475275"/>
            </a:xfrm>
            <a:prstGeom prst="triangle">
              <a:avLst/>
            </a:prstGeom>
            <a:noFill/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1" name="Gerade Verbindung 160"/>
            <p:cNvCxnSpPr/>
            <p:nvPr/>
          </p:nvCxnSpPr>
          <p:spPr bwMode="auto">
            <a:xfrm>
              <a:off x="1106615" y="2708920"/>
              <a:ext cx="2250250" cy="0"/>
            </a:xfrm>
            <a:prstGeom prst="line">
              <a:avLst/>
            </a:prstGeom>
            <a:noFill/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2456765" y="1187112"/>
              <a:ext cx="1008531" cy="1054374"/>
              <a:chOff x="0" y="110"/>
              <a:chExt cx="1214" cy="1179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0" y="403"/>
                <a:ext cx="720" cy="886"/>
                <a:chOff x="0" y="-14"/>
                <a:chExt cx="720" cy="886"/>
              </a:xfrm>
            </p:grpSpPr>
            <p:sp>
              <p:nvSpPr>
                <p:cNvPr id="220" name="Rectangle 26"/>
                <p:cNvSpPr>
                  <a:spLocks/>
                </p:cNvSpPr>
                <p:nvPr/>
              </p:nvSpPr>
              <p:spPr bwMode="auto">
                <a:xfrm>
                  <a:off x="326" y="431"/>
                  <a:ext cx="394" cy="441"/>
                </a:xfrm>
                <a:prstGeom prst="rect">
                  <a:avLst/>
                </a:prstGeom>
                <a:solidFill>
                  <a:srgbClr val="808080"/>
                </a:solidFill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21" name="AutoShape 27"/>
                <p:cNvSpPr>
                  <a:spLocks/>
                </p:cNvSpPr>
                <p:nvPr/>
              </p:nvSpPr>
              <p:spPr bwMode="auto">
                <a:xfrm>
                  <a:off x="0" y="22"/>
                  <a:ext cx="393" cy="8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76767"/>
                </a:solidFill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22" name="AutoShape 28"/>
                <p:cNvSpPr>
                  <a:spLocks/>
                </p:cNvSpPr>
                <p:nvPr/>
              </p:nvSpPr>
              <p:spPr bwMode="auto">
                <a:xfrm>
                  <a:off x="0" y="-14"/>
                  <a:ext cx="379" cy="39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23" name="Line 2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11" y="385"/>
                  <a:ext cx="173" cy="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24" name="Rectangle 30"/>
                <p:cNvSpPr>
                  <a:spLocks/>
                </p:cNvSpPr>
                <p:nvPr/>
              </p:nvSpPr>
              <p:spPr bwMode="auto">
                <a:xfrm>
                  <a:off x="511" y="140"/>
                  <a:ext cx="94" cy="732"/>
                </a:xfrm>
                <a:prstGeom prst="rect">
                  <a:avLst/>
                </a:prstGeom>
                <a:solidFill>
                  <a:srgbClr val="4D4D4D"/>
                </a:solidFill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5" name="Group 37"/>
              <p:cNvGrpSpPr>
                <a:grpSpLocks/>
              </p:cNvGrpSpPr>
              <p:nvPr/>
            </p:nvGrpSpPr>
            <p:grpSpPr bwMode="auto">
              <a:xfrm rot="-1084431">
                <a:off x="463" y="110"/>
                <a:ext cx="751" cy="336"/>
                <a:chOff x="0" y="0"/>
                <a:chExt cx="751" cy="336"/>
              </a:xfrm>
            </p:grpSpPr>
            <p:sp>
              <p:nvSpPr>
                <p:cNvPr id="215" name="Oval 32"/>
                <p:cNvSpPr>
                  <a:spLocks/>
                </p:cNvSpPr>
                <p:nvPr/>
              </p:nvSpPr>
              <p:spPr bwMode="auto">
                <a:xfrm>
                  <a:off x="0" y="71"/>
                  <a:ext cx="364" cy="241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16" name="Oval 33"/>
                <p:cNvSpPr>
                  <a:spLocks/>
                </p:cNvSpPr>
                <p:nvPr/>
              </p:nvSpPr>
              <p:spPr bwMode="auto">
                <a:xfrm>
                  <a:off x="174" y="0"/>
                  <a:ext cx="320" cy="216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17" name="Oval 34"/>
                <p:cNvSpPr>
                  <a:spLocks/>
                </p:cNvSpPr>
                <p:nvPr/>
              </p:nvSpPr>
              <p:spPr bwMode="auto">
                <a:xfrm>
                  <a:off x="174" y="95"/>
                  <a:ext cx="364" cy="241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18" name="Oval 35"/>
                <p:cNvSpPr>
                  <a:spLocks/>
                </p:cNvSpPr>
                <p:nvPr/>
              </p:nvSpPr>
              <p:spPr bwMode="auto">
                <a:xfrm>
                  <a:off x="336" y="2"/>
                  <a:ext cx="285" cy="217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19" name="Oval 36"/>
                <p:cNvSpPr>
                  <a:spLocks/>
                </p:cNvSpPr>
                <p:nvPr/>
              </p:nvSpPr>
              <p:spPr bwMode="auto">
                <a:xfrm>
                  <a:off x="407" y="47"/>
                  <a:ext cx="344" cy="230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401870" y="2708920"/>
              <a:ext cx="450050" cy="657200"/>
              <a:chOff x="0" y="0"/>
              <a:chExt cx="448" cy="656"/>
            </a:xfrm>
          </p:grpSpPr>
          <p:sp>
            <p:nvSpPr>
              <p:cNvPr id="207" name="Oval 19"/>
              <p:cNvSpPr>
                <a:spLocks/>
              </p:cNvSpPr>
              <p:nvPr/>
            </p:nvSpPr>
            <p:spPr bwMode="auto">
              <a:xfrm>
                <a:off x="0" y="0"/>
                <a:ext cx="448" cy="434"/>
              </a:xfrm>
              <a:prstGeom prst="ellipse">
                <a:avLst/>
              </a:prstGeom>
              <a:solidFill>
                <a:srgbClr val="C0EDFE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8" name="Line 20"/>
              <p:cNvSpPr>
                <a:spLocks noChangeShapeType="1"/>
              </p:cNvSpPr>
              <p:nvPr/>
            </p:nvSpPr>
            <p:spPr bwMode="auto">
              <a:xfrm>
                <a:off x="221" y="6"/>
                <a:ext cx="1" cy="206"/>
              </a:xfrm>
              <a:prstGeom prst="line">
                <a:avLst/>
              </a:prstGeom>
              <a:noFill/>
              <a:ln w="381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9" name="Line 21"/>
              <p:cNvSpPr>
                <a:spLocks noChangeShapeType="1"/>
              </p:cNvSpPr>
              <p:nvPr/>
            </p:nvSpPr>
            <p:spPr bwMode="auto">
              <a:xfrm flipH="1">
                <a:off x="40" y="225"/>
                <a:ext cx="166" cy="118"/>
              </a:xfrm>
              <a:prstGeom prst="line">
                <a:avLst/>
              </a:prstGeom>
              <a:noFill/>
              <a:ln w="381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10" name="Rectangle 22"/>
              <p:cNvSpPr>
                <a:spLocks/>
              </p:cNvSpPr>
              <p:nvPr/>
            </p:nvSpPr>
            <p:spPr bwMode="auto">
              <a:xfrm>
                <a:off x="201" y="221"/>
                <a:ext cx="40" cy="43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11" name="Line 23"/>
              <p:cNvSpPr>
                <a:spLocks noChangeShapeType="1"/>
              </p:cNvSpPr>
              <p:nvPr/>
            </p:nvSpPr>
            <p:spPr bwMode="auto">
              <a:xfrm>
                <a:off x="246" y="221"/>
                <a:ext cx="166" cy="115"/>
              </a:xfrm>
              <a:prstGeom prst="line">
                <a:avLst/>
              </a:prstGeom>
              <a:noFill/>
              <a:ln w="381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12" name="Oval 24"/>
              <p:cNvSpPr>
                <a:spLocks/>
              </p:cNvSpPr>
              <p:nvPr/>
            </p:nvSpPr>
            <p:spPr bwMode="auto">
              <a:xfrm>
                <a:off x="173" y="173"/>
                <a:ext cx="96" cy="10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7" name="Group 80"/>
            <p:cNvGrpSpPr>
              <a:grpSpLocks/>
            </p:cNvGrpSpPr>
            <p:nvPr/>
          </p:nvGrpSpPr>
          <p:grpSpPr bwMode="auto">
            <a:xfrm>
              <a:off x="161510" y="3609020"/>
              <a:ext cx="540059" cy="462363"/>
              <a:chOff x="0" y="0"/>
              <a:chExt cx="501" cy="433"/>
            </a:xfrm>
          </p:grpSpPr>
          <p:sp>
            <p:nvSpPr>
              <p:cNvPr id="200" name="Line 73"/>
              <p:cNvSpPr>
                <a:spLocks noChangeShapeType="1"/>
              </p:cNvSpPr>
              <p:nvPr/>
            </p:nvSpPr>
            <p:spPr bwMode="auto">
              <a:xfrm flipH="1">
                <a:off x="25" y="230"/>
                <a:ext cx="406" cy="203"/>
              </a:xfrm>
              <a:prstGeom prst="line">
                <a:avLst/>
              </a:prstGeom>
              <a:noFill/>
              <a:ln w="254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1" name="Line 74"/>
              <p:cNvSpPr>
                <a:spLocks noChangeShapeType="1"/>
              </p:cNvSpPr>
              <p:nvPr/>
            </p:nvSpPr>
            <p:spPr bwMode="auto">
              <a:xfrm>
                <a:off x="425" y="122"/>
                <a:ext cx="2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2" name="Line 75"/>
              <p:cNvSpPr>
                <a:spLocks noChangeShapeType="1"/>
              </p:cNvSpPr>
              <p:nvPr/>
            </p:nvSpPr>
            <p:spPr bwMode="auto">
              <a:xfrm>
                <a:off x="252" y="218"/>
                <a:ext cx="1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3" name="Line 76"/>
              <p:cNvSpPr>
                <a:spLocks noChangeShapeType="1"/>
              </p:cNvSpPr>
              <p:nvPr/>
            </p:nvSpPr>
            <p:spPr bwMode="auto">
              <a:xfrm>
                <a:off x="74" y="301"/>
                <a:ext cx="2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4" name="AutoShape 77"/>
              <p:cNvSpPr>
                <a:spLocks/>
              </p:cNvSpPr>
              <p:nvPr/>
            </p:nvSpPr>
            <p:spPr bwMode="auto">
              <a:xfrm flipH="1">
                <a:off x="355" y="0"/>
                <a:ext cx="146" cy="205"/>
              </a:xfrm>
              <a:prstGeom prst="roundRect">
                <a:avLst>
                  <a:gd name="adj" fmla="val 33588"/>
                </a:avLst>
              </a:prstGeom>
              <a:solidFill>
                <a:srgbClr val="C3C1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5" name="AutoShape 78"/>
              <p:cNvSpPr>
                <a:spLocks/>
              </p:cNvSpPr>
              <p:nvPr/>
            </p:nvSpPr>
            <p:spPr bwMode="auto">
              <a:xfrm flipH="1">
                <a:off x="177" y="76"/>
                <a:ext cx="146" cy="206"/>
              </a:xfrm>
              <a:prstGeom prst="roundRect">
                <a:avLst>
                  <a:gd name="adj" fmla="val 33588"/>
                </a:avLst>
              </a:prstGeom>
              <a:solidFill>
                <a:srgbClr val="C3C1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6" name="AutoShape 79"/>
              <p:cNvSpPr>
                <a:spLocks/>
              </p:cNvSpPr>
              <p:nvPr/>
            </p:nvSpPr>
            <p:spPr bwMode="auto">
              <a:xfrm flipH="1">
                <a:off x="0" y="173"/>
                <a:ext cx="145" cy="205"/>
              </a:xfrm>
              <a:prstGeom prst="roundRect">
                <a:avLst>
                  <a:gd name="adj" fmla="val 33588"/>
                </a:avLst>
              </a:prstGeom>
              <a:solidFill>
                <a:srgbClr val="C3C1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8" name="Gruppieren 63"/>
            <p:cNvGrpSpPr/>
            <p:nvPr/>
          </p:nvGrpSpPr>
          <p:grpSpPr>
            <a:xfrm>
              <a:off x="791580" y="1133747"/>
              <a:ext cx="1007700" cy="1364620"/>
              <a:chOff x="971600" y="1230331"/>
              <a:chExt cx="1007700" cy="1364620"/>
            </a:xfrm>
          </p:grpSpPr>
          <p:sp>
            <p:nvSpPr>
              <p:cNvPr id="183" name="Rectangle 26"/>
              <p:cNvSpPr>
                <a:spLocks/>
              </p:cNvSpPr>
              <p:nvPr/>
            </p:nvSpPr>
            <p:spPr bwMode="auto">
              <a:xfrm>
                <a:off x="1512455" y="2200568"/>
                <a:ext cx="327316" cy="394383"/>
              </a:xfrm>
              <a:prstGeom prst="rect">
                <a:avLst/>
              </a:prstGeom>
              <a:solidFill>
                <a:srgbClr val="80808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4" name="AutoShape 27"/>
              <p:cNvSpPr>
                <a:spLocks/>
              </p:cNvSpPr>
              <p:nvPr/>
            </p:nvSpPr>
            <p:spPr bwMode="auto">
              <a:xfrm>
                <a:off x="1241630" y="1834801"/>
                <a:ext cx="326485" cy="760150"/>
              </a:xfrm>
              <a:prstGeom prst="triangle">
                <a:avLst>
                  <a:gd name="adj" fmla="val 50000"/>
                </a:avLst>
              </a:prstGeom>
              <a:solidFill>
                <a:srgbClr val="676767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5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1333843" y="2159430"/>
                <a:ext cx="143720" cy="89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6" name="Rectangle 30"/>
              <p:cNvSpPr>
                <a:spLocks/>
              </p:cNvSpPr>
              <p:nvPr/>
            </p:nvSpPr>
            <p:spPr bwMode="auto">
              <a:xfrm>
                <a:off x="1666143" y="1940328"/>
                <a:ext cx="78091" cy="654623"/>
              </a:xfrm>
              <a:prstGeom prst="rect">
                <a:avLst/>
              </a:prstGeom>
              <a:solidFill>
                <a:srgbClr val="4D4D4D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grpSp>
            <p:nvGrpSpPr>
              <p:cNvPr id="9" name="Gruppieren 49"/>
              <p:cNvGrpSpPr/>
              <p:nvPr/>
            </p:nvGrpSpPr>
            <p:grpSpPr>
              <a:xfrm>
                <a:off x="971600" y="1230331"/>
                <a:ext cx="1007700" cy="1056160"/>
                <a:chOff x="971600" y="1230331"/>
                <a:chExt cx="1007700" cy="1056160"/>
              </a:xfrm>
            </p:grpSpPr>
            <p:grpSp>
              <p:nvGrpSpPr>
                <p:cNvPr id="10" name="Group 31"/>
                <p:cNvGrpSpPr>
                  <a:grpSpLocks/>
                </p:cNvGrpSpPr>
                <p:nvPr/>
              </p:nvGrpSpPr>
              <p:grpSpPr bwMode="auto">
                <a:xfrm>
                  <a:off x="971600" y="1403822"/>
                  <a:ext cx="598141" cy="882669"/>
                  <a:chOff x="0" y="-115"/>
                  <a:chExt cx="720" cy="987"/>
                </a:xfrm>
              </p:grpSpPr>
              <p:sp>
                <p:nvSpPr>
                  <p:cNvPr id="195" name="Rectangle 26"/>
                  <p:cNvSpPr>
                    <a:spLocks/>
                  </p:cNvSpPr>
                  <p:nvPr/>
                </p:nvSpPr>
                <p:spPr bwMode="auto">
                  <a:xfrm>
                    <a:off x="326" y="431"/>
                    <a:ext cx="394" cy="441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6" name="AutoShape 27"/>
                  <p:cNvSpPr>
                    <a:spLocks/>
                  </p:cNvSpPr>
                  <p:nvPr/>
                </p:nvSpPr>
                <p:spPr bwMode="auto">
                  <a:xfrm>
                    <a:off x="0" y="22"/>
                    <a:ext cx="393" cy="85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76767"/>
                  </a:solidFill>
                  <a:ln w="127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7" name="AutoShape 28"/>
                  <p:cNvSpPr>
                    <a:spLocks/>
                  </p:cNvSpPr>
                  <p:nvPr/>
                </p:nvSpPr>
                <p:spPr bwMode="auto">
                  <a:xfrm>
                    <a:off x="0" y="-115"/>
                    <a:ext cx="379" cy="49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5400" cap="flat">
                    <a:noFill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8" name="Line 29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11" y="385"/>
                    <a:ext cx="173" cy="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9" name="Rectangle 30"/>
                  <p:cNvSpPr>
                    <a:spLocks/>
                  </p:cNvSpPr>
                  <p:nvPr/>
                </p:nvSpPr>
                <p:spPr bwMode="auto">
                  <a:xfrm>
                    <a:off x="511" y="140"/>
                    <a:ext cx="94" cy="732"/>
                  </a:xfrm>
                  <a:prstGeom prst="rect">
                    <a:avLst/>
                  </a:prstGeom>
                  <a:solidFill>
                    <a:srgbClr val="4D4D4D"/>
                  </a:solidFill>
                  <a:ln w="127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" name="Group 37"/>
                <p:cNvGrpSpPr>
                  <a:grpSpLocks/>
                </p:cNvGrpSpPr>
                <p:nvPr/>
              </p:nvGrpSpPr>
              <p:grpSpPr bwMode="auto">
                <a:xfrm rot="20515569">
                  <a:off x="1354576" y="1230331"/>
                  <a:ext cx="624724" cy="300483"/>
                  <a:chOff x="0" y="0"/>
                  <a:chExt cx="751" cy="336"/>
                </a:xfrm>
              </p:grpSpPr>
              <p:sp>
                <p:nvSpPr>
                  <p:cNvPr id="190" name="Oval 32"/>
                  <p:cNvSpPr>
                    <a:spLocks/>
                  </p:cNvSpPr>
                  <p:nvPr/>
                </p:nvSpPr>
                <p:spPr bwMode="auto">
                  <a:xfrm>
                    <a:off x="0" y="71"/>
                    <a:ext cx="364" cy="241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1" name="Oval 33"/>
                  <p:cNvSpPr>
                    <a:spLocks/>
                  </p:cNvSpPr>
                  <p:nvPr/>
                </p:nvSpPr>
                <p:spPr bwMode="auto">
                  <a:xfrm>
                    <a:off x="174" y="0"/>
                    <a:ext cx="320" cy="216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2" name="Oval 34"/>
                  <p:cNvSpPr>
                    <a:spLocks/>
                  </p:cNvSpPr>
                  <p:nvPr/>
                </p:nvSpPr>
                <p:spPr bwMode="auto">
                  <a:xfrm>
                    <a:off x="174" y="95"/>
                    <a:ext cx="364" cy="241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3" name="Oval 35"/>
                  <p:cNvSpPr>
                    <a:spLocks/>
                  </p:cNvSpPr>
                  <p:nvPr/>
                </p:nvSpPr>
                <p:spPr bwMode="auto">
                  <a:xfrm>
                    <a:off x="336" y="2"/>
                    <a:ext cx="285" cy="217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4" name="Oval 36"/>
                  <p:cNvSpPr>
                    <a:spLocks/>
                  </p:cNvSpPr>
                  <p:nvPr/>
                </p:nvSpPr>
                <p:spPr bwMode="auto">
                  <a:xfrm>
                    <a:off x="407" y="47"/>
                    <a:ext cx="344" cy="230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3581890" y="3789040"/>
              <a:ext cx="387660" cy="363241"/>
              <a:chOff x="0" y="0"/>
              <a:chExt cx="456" cy="576"/>
            </a:xfrm>
          </p:grpSpPr>
          <p:sp>
            <p:nvSpPr>
              <p:cNvPr id="181" name="Oval 38"/>
              <p:cNvSpPr>
                <a:spLocks/>
              </p:cNvSpPr>
              <p:nvPr/>
            </p:nvSpPr>
            <p:spPr bwMode="auto">
              <a:xfrm>
                <a:off x="0" y="0"/>
                <a:ext cx="456" cy="484"/>
              </a:xfrm>
              <a:prstGeom prst="ellipse">
                <a:avLst/>
              </a:prstGeom>
              <a:solidFill>
                <a:srgbClr val="A3D979"/>
              </a:solidFill>
              <a:ln w="12700" cap="flat">
                <a:solidFill>
                  <a:srgbClr val="3F69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2" name="AutoShape 39"/>
              <p:cNvSpPr>
                <a:spLocks/>
              </p:cNvSpPr>
              <p:nvPr/>
            </p:nvSpPr>
            <p:spPr bwMode="auto">
              <a:xfrm>
                <a:off x="0" y="179"/>
                <a:ext cx="456" cy="397"/>
              </a:xfrm>
              <a:prstGeom prst="roundRect">
                <a:avLst>
                  <a:gd name="adj" fmla="val 7921"/>
                </a:avLst>
              </a:prstGeom>
              <a:solidFill>
                <a:srgbClr val="86CD4D"/>
              </a:solidFill>
              <a:ln w="12700" cap="flat">
                <a:solidFill>
                  <a:srgbClr val="3F69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403921" y="3806424"/>
              <a:ext cx="540059" cy="462363"/>
              <a:chOff x="0" y="0"/>
              <a:chExt cx="501" cy="433"/>
            </a:xfrm>
          </p:grpSpPr>
          <p:sp>
            <p:nvSpPr>
              <p:cNvPr id="174" name="Line 73"/>
              <p:cNvSpPr>
                <a:spLocks noChangeShapeType="1"/>
              </p:cNvSpPr>
              <p:nvPr/>
            </p:nvSpPr>
            <p:spPr bwMode="auto">
              <a:xfrm flipH="1">
                <a:off x="25" y="230"/>
                <a:ext cx="406" cy="203"/>
              </a:xfrm>
              <a:prstGeom prst="line">
                <a:avLst/>
              </a:prstGeom>
              <a:noFill/>
              <a:ln w="254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5" name="Line 74"/>
              <p:cNvSpPr>
                <a:spLocks noChangeShapeType="1"/>
              </p:cNvSpPr>
              <p:nvPr/>
            </p:nvSpPr>
            <p:spPr bwMode="auto">
              <a:xfrm>
                <a:off x="425" y="122"/>
                <a:ext cx="2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6" name="Line 75"/>
              <p:cNvSpPr>
                <a:spLocks noChangeShapeType="1"/>
              </p:cNvSpPr>
              <p:nvPr/>
            </p:nvSpPr>
            <p:spPr bwMode="auto">
              <a:xfrm>
                <a:off x="252" y="218"/>
                <a:ext cx="1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7" name="Line 76"/>
              <p:cNvSpPr>
                <a:spLocks noChangeShapeType="1"/>
              </p:cNvSpPr>
              <p:nvPr/>
            </p:nvSpPr>
            <p:spPr bwMode="auto">
              <a:xfrm>
                <a:off x="74" y="301"/>
                <a:ext cx="2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8" name="AutoShape 77"/>
              <p:cNvSpPr>
                <a:spLocks/>
              </p:cNvSpPr>
              <p:nvPr/>
            </p:nvSpPr>
            <p:spPr bwMode="auto">
              <a:xfrm flipH="1">
                <a:off x="355" y="0"/>
                <a:ext cx="146" cy="205"/>
              </a:xfrm>
              <a:prstGeom prst="roundRect">
                <a:avLst>
                  <a:gd name="adj" fmla="val 33588"/>
                </a:avLst>
              </a:prstGeom>
              <a:solidFill>
                <a:srgbClr val="C3C1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9" name="AutoShape 78"/>
              <p:cNvSpPr>
                <a:spLocks/>
              </p:cNvSpPr>
              <p:nvPr/>
            </p:nvSpPr>
            <p:spPr bwMode="auto">
              <a:xfrm flipH="1">
                <a:off x="177" y="76"/>
                <a:ext cx="146" cy="206"/>
              </a:xfrm>
              <a:prstGeom prst="roundRect">
                <a:avLst>
                  <a:gd name="adj" fmla="val 33588"/>
                </a:avLst>
              </a:prstGeom>
              <a:solidFill>
                <a:srgbClr val="C3C1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0" name="AutoShape 79"/>
              <p:cNvSpPr>
                <a:spLocks/>
              </p:cNvSpPr>
              <p:nvPr/>
            </p:nvSpPr>
            <p:spPr bwMode="auto">
              <a:xfrm flipH="1">
                <a:off x="0" y="173"/>
                <a:ext cx="145" cy="205"/>
              </a:xfrm>
              <a:prstGeom prst="roundRect">
                <a:avLst>
                  <a:gd name="adj" fmla="val 33588"/>
                </a:avLst>
              </a:prstGeom>
              <a:solidFill>
                <a:srgbClr val="C3C1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cxnSp>
          <p:nvCxnSpPr>
            <p:cNvPr id="168" name="Gerade Verbindung 167"/>
            <p:cNvCxnSpPr/>
            <p:nvPr/>
          </p:nvCxnSpPr>
          <p:spPr bwMode="auto">
            <a:xfrm>
              <a:off x="881590" y="3699030"/>
              <a:ext cx="2610290" cy="0"/>
            </a:xfrm>
            <a:prstGeom prst="line">
              <a:avLst/>
            </a:prstGeom>
            <a:noFill/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Rectangle 108"/>
            <p:cNvSpPr>
              <a:spLocks/>
            </p:cNvSpPr>
            <p:nvPr/>
          </p:nvSpPr>
          <p:spPr bwMode="auto">
            <a:xfrm>
              <a:off x="1916705" y="2348880"/>
              <a:ext cx="386167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z="1800" dirty="0" smtClean="0">
                  <a:ea typeface="Gill Sans" charset="0"/>
                  <a:cs typeface="Gill Sans" charset="0"/>
                </a:rPr>
                <a:t>ÜN</a:t>
              </a:r>
              <a:endParaRPr lang="de-DE" sz="18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0" name="Rectangle 108"/>
            <p:cNvSpPr>
              <a:spLocks/>
            </p:cNvSpPr>
            <p:nvPr/>
          </p:nvSpPr>
          <p:spPr bwMode="auto">
            <a:xfrm>
              <a:off x="1916705" y="3093479"/>
              <a:ext cx="386258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z="1800" dirty="0" smtClean="0">
                  <a:ea typeface="Gill Sans" charset="0"/>
                  <a:cs typeface="Gill Sans" charset="0"/>
                </a:rPr>
                <a:t>VN</a:t>
              </a:r>
              <a:endParaRPr lang="de-DE" sz="18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1" name="Rectangle 108"/>
            <p:cNvSpPr>
              <a:spLocks/>
            </p:cNvSpPr>
            <p:nvPr/>
          </p:nvSpPr>
          <p:spPr bwMode="auto">
            <a:xfrm>
              <a:off x="1916705" y="3834045"/>
              <a:ext cx="399419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z="1800" dirty="0" smtClean="0">
                  <a:ea typeface="Gill Sans" charset="0"/>
                  <a:cs typeface="Gill Sans" charset="0"/>
                </a:rPr>
                <a:t>ON</a:t>
              </a:r>
              <a:endParaRPr lang="de-DE" sz="18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2" name="Rectangle 108"/>
            <p:cNvSpPr>
              <a:spLocks/>
            </p:cNvSpPr>
            <p:nvPr/>
          </p:nvSpPr>
          <p:spPr bwMode="auto">
            <a:xfrm>
              <a:off x="2681790" y="2348880"/>
              <a:ext cx="2372054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mtClean="0">
                  <a:ea typeface="Gill Sans" charset="0"/>
                  <a:cs typeface="Gill Sans" charset="0"/>
                </a:rPr>
                <a:t>Synchrongeneratoren</a:t>
              </a:r>
              <a:endParaRPr lang="de-DE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3" name="Rectangle 108"/>
            <p:cNvSpPr>
              <a:spLocks/>
            </p:cNvSpPr>
            <p:nvPr/>
          </p:nvSpPr>
          <p:spPr bwMode="auto">
            <a:xfrm>
              <a:off x="3266854" y="3429000"/>
              <a:ext cx="1653560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dirty="0" smtClean="0">
                  <a:ea typeface="Gill Sans" charset="0"/>
                  <a:cs typeface="Gill Sans" charset="0"/>
                </a:rPr>
                <a:t>Wechselrichter</a:t>
              </a:r>
              <a:endParaRPr lang="de-DE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226" name="AutoShape 1"/>
          <p:cNvSpPr>
            <a:spLocks/>
          </p:cNvSpPr>
          <p:nvPr/>
        </p:nvSpPr>
        <p:spPr bwMode="auto">
          <a:xfrm rot="5400000">
            <a:off x="5486179" y="2858029"/>
            <a:ext cx="2489200" cy="481542"/>
          </a:xfrm>
          <a:prstGeom prst="rightArrow">
            <a:avLst>
              <a:gd name="adj1" fmla="val 52093"/>
              <a:gd name="adj2" fmla="val 83533"/>
            </a:avLst>
          </a:prstGeom>
          <a:solidFill>
            <a:srgbClr val="FFFF66"/>
          </a:solidFill>
          <a:ln w="12700" cap="flat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27" name="Rectangle 74"/>
          <p:cNvSpPr>
            <a:spLocks/>
          </p:cNvSpPr>
          <p:nvPr/>
        </p:nvSpPr>
        <p:spPr bwMode="auto">
          <a:xfrm>
            <a:off x="5513166" y="1217613"/>
            <a:ext cx="2008717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2400" smtClean="0">
                <a:solidFill>
                  <a:schemeClr val="tx1"/>
                </a:solidFill>
                <a:cs typeface="Arial" charset="0"/>
              </a:rPr>
              <a:t>Lastfluss</a:t>
            </a:r>
            <a:endParaRPr lang="de-DE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4" name="Rectangle 141"/>
          <p:cNvSpPr>
            <a:spLocks/>
          </p:cNvSpPr>
          <p:nvPr/>
        </p:nvSpPr>
        <p:spPr bwMode="auto">
          <a:xfrm>
            <a:off x="7136650" y="1447800"/>
            <a:ext cx="1502334" cy="2369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1400" i="1" dirty="0" smtClean="0">
                <a:solidFill>
                  <a:srgbClr val="E2001A"/>
                </a:solidFill>
                <a:cs typeface="Arial" charset="0"/>
              </a:rPr>
              <a:t>Leistungsregelung</a:t>
            </a:r>
            <a:endParaRPr lang="de-DE" sz="1400" i="1" dirty="0">
              <a:solidFill>
                <a:srgbClr val="E2001A"/>
              </a:solidFill>
              <a:cs typeface="Arial" charset="0"/>
            </a:endParaRPr>
          </a:p>
        </p:txBody>
      </p:sp>
      <p:sp>
        <p:nvSpPr>
          <p:cNvPr id="248" name="Line 106"/>
          <p:cNvSpPr>
            <a:spLocks noChangeShapeType="1"/>
          </p:cNvSpPr>
          <p:nvPr/>
        </p:nvSpPr>
        <p:spPr bwMode="auto">
          <a:xfrm rot="10800000" flipH="1">
            <a:off x="7700741" y="2030414"/>
            <a:ext cx="0" cy="96043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29" name="Line 75"/>
          <p:cNvSpPr>
            <a:spLocks noChangeShapeType="1"/>
          </p:cNvSpPr>
          <p:nvPr/>
        </p:nvSpPr>
        <p:spPr bwMode="auto">
          <a:xfrm>
            <a:off x="5802091" y="2514600"/>
            <a:ext cx="2180696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0" name="Line 76"/>
          <p:cNvSpPr>
            <a:spLocks noChangeShapeType="1"/>
          </p:cNvSpPr>
          <p:nvPr/>
        </p:nvSpPr>
        <p:spPr bwMode="auto">
          <a:xfrm>
            <a:off x="5513166" y="3098800"/>
            <a:ext cx="2180696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1" name="Line 77"/>
          <p:cNvSpPr>
            <a:spLocks noChangeShapeType="1"/>
          </p:cNvSpPr>
          <p:nvPr/>
        </p:nvSpPr>
        <p:spPr bwMode="auto">
          <a:xfrm>
            <a:off x="6091017" y="3556000"/>
            <a:ext cx="1774825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2" name="Rectangle 78"/>
          <p:cNvSpPr>
            <a:spLocks/>
          </p:cNvSpPr>
          <p:nvPr/>
        </p:nvSpPr>
        <p:spPr bwMode="auto">
          <a:xfrm>
            <a:off x="7581381" y="1646495"/>
            <a:ext cx="386954" cy="3873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de-DE" sz="2400" dirty="0" smtClean="0">
                <a:solidFill>
                  <a:schemeClr val="tx1"/>
                </a:solidFill>
                <a:ea typeface="Apple Symbols" charset="0"/>
                <a:cs typeface="Apple Symbols" charset="0"/>
              </a:rPr>
              <a:t>∿</a:t>
            </a:r>
            <a:endParaRPr lang="de-DE" sz="2400" dirty="0">
              <a:solidFill>
                <a:schemeClr val="tx1"/>
              </a:solidFill>
              <a:ea typeface="Apple Symbols" charset="0"/>
              <a:cs typeface="Apple Symbols" charset="0"/>
            </a:endParaRPr>
          </a:p>
        </p:txBody>
      </p:sp>
      <p:sp>
        <p:nvSpPr>
          <p:cNvPr id="233" name="Oval 79"/>
          <p:cNvSpPr>
            <a:spLocks/>
          </p:cNvSpPr>
          <p:nvPr/>
        </p:nvSpPr>
        <p:spPr bwMode="auto">
          <a:xfrm>
            <a:off x="7558000" y="1760539"/>
            <a:ext cx="294085" cy="271463"/>
          </a:xfrm>
          <a:prstGeom prst="ellipse">
            <a:avLst/>
          </a:prstGeom>
          <a:noFill/>
          <a:ln w="12700" cap="flat">
            <a:solidFill>
              <a:srgbClr val="002D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4" name="Line 80"/>
          <p:cNvSpPr>
            <a:spLocks noChangeShapeType="1"/>
          </p:cNvSpPr>
          <p:nvPr/>
        </p:nvSpPr>
        <p:spPr bwMode="auto">
          <a:xfrm rot="10800000" flipH="1">
            <a:off x="6496027" y="3100388"/>
            <a:ext cx="2581" cy="107156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5" name="Rectangle 81"/>
          <p:cNvSpPr>
            <a:spLocks/>
          </p:cNvSpPr>
          <p:nvPr/>
        </p:nvSpPr>
        <p:spPr bwMode="auto">
          <a:xfrm>
            <a:off x="6419497" y="3203576"/>
            <a:ext cx="153062" cy="246063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6407459" y="3205164"/>
            <a:ext cx="170260" cy="244475"/>
            <a:chOff x="0" y="0"/>
            <a:chExt cx="99" cy="152"/>
          </a:xfrm>
        </p:grpSpPr>
        <p:sp>
          <p:nvSpPr>
            <p:cNvPr id="269" name="AutoShape 82"/>
            <p:cNvSpPr>
              <a:spLocks/>
            </p:cNvSpPr>
            <p:nvPr/>
          </p:nvSpPr>
          <p:spPr bwMode="auto">
            <a:xfrm>
              <a:off x="0" y="0"/>
              <a:ext cx="99" cy="9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2D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70" name="AutoShape 83"/>
            <p:cNvSpPr>
              <a:spLocks/>
            </p:cNvSpPr>
            <p:nvPr/>
          </p:nvSpPr>
          <p:spPr bwMode="auto">
            <a:xfrm>
              <a:off x="0" y="52"/>
              <a:ext cx="99" cy="1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2D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7164167" y="3556001"/>
            <a:ext cx="123825" cy="269875"/>
            <a:chOff x="0" y="0"/>
            <a:chExt cx="72" cy="170"/>
          </a:xfrm>
        </p:grpSpPr>
        <p:sp>
          <p:nvSpPr>
            <p:cNvPr id="264" name="Line 85"/>
            <p:cNvSpPr>
              <a:spLocks noChangeShapeType="1"/>
            </p:cNvSpPr>
            <p:nvPr/>
          </p:nvSpPr>
          <p:spPr bwMode="auto">
            <a:xfrm rot="10800000" flipH="1">
              <a:off x="35" y="0"/>
              <a:ext cx="1" cy="55"/>
            </a:xfrm>
            <a:prstGeom prst="line">
              <a:avLst/>
            </a:prstGeom>
            <a:noFill/>
            <a:ln w="12700" cap="flat">
              <a:solidFill>
                <a:srgbClr val="00488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65" name="Rectangle 86"/>
            <p:cNvSpPr>
              <a:spLocks/>
            </p:cNvSpPr>
            <p:nvPr/>
          </p:nvSpPr>
          <p:spPr bwMode="auto">
            <a:xfrm>
              <a:off x="5" y="58"/>
              <a:ext cx="64" cy="112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19" name="Group 89"/>
            <p:cNvGrpSpPr>
              <a:grpSpLocks/>
            </p:cNvGrpSpPr>
            <p:nvPr/>
          </p:nvGrpSpPr>
          <p:grpSpPr bwMode="auto">
            <a:xfrm>
              <a:off x="0" y="59"/>
              <a:ext cx="72" cy="110"/>
              <a:chOff x="0" y="0"/>
              <a:chExt cx="72" cy="110"/>
            </a:xfrm>
          </p:grpSpPr>
          <p:sp>
            <p:nvSpPr>
              <p:cNvPr id="267" name="AutoShape 87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68" name="AutoShape 88"/>
              <p:cNvSpPr>
                <a:spLocks/>
              </p:cNvSpPr>
              <p:nvPr/>
            </p:nvSpPr>
            <p:spPr bwMode="auto">
              <a:xfrm>
                <a:off x="0" y="38"/>
                <a:ext cx="72" cy="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grpSp>
        <p:nvGrpSpPr>
          <p:cNvPr id="20" name="Group 96"/>
          <p:cNvGrpSpPr>
            <a:grpSpLocks/>
          </p:cNvGrpSpPr>
          <p:nvPr/>
        </p:nvGrpSpPr>
        <p:grpSpPr bwMode="auto">
          <a:xfrm>
            <a:off x="6214842" y="3549651"/>
            <a:ext cx="123825" cy="276225"/>
            <a:chOff x="0" y="-4"/>
            <a:chExt cx="72" cy="174"/>
          </a:xfrm>
        </p:grpSpPr>
        <p:sp>
          <p:nvSpPr>
            <p:cNvPr id="259" name="Line 91"/>
            <p:cNvSpPr>
              <a:spLocks noChangeShapeType="1"/>
            </p:cNvSpPr>
            <p:nvPr/>
          </p:nvSpPr>
          <p:spPr bwMode="auto">
            <a:xfrm rot="10800000">
              <a:off x="36" y="-4"/>
              <a:ext cx="0" cy="68"/>
            </a:xfrm>
            <a:prstGeom prst="line">
              <a:avLst/>
            </a:prstGeom>
            <a:noFill/>
            <a:ln w="12700" cap="flat">
              <a:solidFill>
                <a:srgbClr val="00488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60" name="Rectangle 92"/>
            <p:cNvSpPr>
              <a:spLocks/>
            </p:cNvSpPr>
            <p:nvPr/>
          </p:nvSpPr>
          <p:spPr bwMode="auto">
            <a:xfrm>
              <a:off x="5" y="58"/>
              <a:ext cx="64" cy="112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0" y="59"/>
              <a:ext cx="72" cy="110"/>
              <a:chOff x="0" y="0"/>
              <a:chExt cx="72" cy="110"/>
            </a:xfrm>
          </p:grpSpPr>
          <p:sp>
            <p:nvSpPr>
              <p:cNvPr id="262" name="AutoShape 93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63" name="AutoShape 94"/>
              <p:cNvSpPr>
                <a:spLocks/>
              </p:cNvSpPr>
              <p:nvPr/>
            </p:nvSpPr>
            <p:spPr bwMode="auto">
              <a:xfrm>
                <a:off x="0" y="38"/>
                <a:ext cx="72" cy="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sp>
        <p:nvSpPr>
          <p:cNvPr id="239" name="Line 97"/>
          <p:cNvSpPr>
            <a:spLocks noChangeShapeType="1"/>
          </p:cNvSpPr>
          <p:nvPr/>
        </p:nvSpPr>
        <p:spPr bwMode="auto">
          <a:xfrm>
            <a:off x="6875242" y="3937000"/>
            <a:ext cx="1417108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0" name="Line 98"/>
          <p:cNvSpPr>
            <a:spLocks noChangeShapeType="1"/>
          </p:cNvSpPr>
          <p:nvPr/>
        </p:nvSpPr>
        <p:spPr bwMode="auto">
          <a:xfrm>
            <a:off x="5279275" y="3937000"/>
            <a:ext cx="1265767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1" name="Line 99"/>
          <p:cNvSpPr>
            <a:spLocks noChangeShapeType="1"/>
          </p:cNvSpPr>
          <p:nvPr/>
        </p:nvSpPr>
        <p:spPr bwMode="auto">
          <a:xfrm rot="10800000" flipH="1">
            <a:off x="5692025" y="39497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2" name="Line 100"/>
          <p:cNvSpPr>
            <a:spLocks noChangeShapeType="1"/>
          </p:cNvSpPr>
          <p:nvPr/>
        </p:nvSpPr>
        <p:spPr bwMode="auto">
          <a:xfrm rot="10800000" flipH="1">
            <a:off x="5416858" y="39497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3" name="Line 101"/>
          <p:cNvSpPr>
            <a:spLocks noChangeShapeType="1"/>
          </p:cNvSpPr>
          <p:nvPr/>
        </p:nvSpPr>
        <p:spPr bwMode="auto">
          <a:xfrm rot="10800000" flipH="1">
            <a:off x="6490008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4" name="Line 102"/>
          <p:cNvSpPr>
            <a:spLocks noChangeShapeType="1"/>
          </p:cNvSpPr>
          <p:nvPr/>
        </p:nvSpPr>
        <p:spPr bwMode="auto">
          <a:xfrm rot="10800000" flipH="1">
            <a:off x="6971550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5" name="Line 103"/>
          <p:cNvSpPr>
            <a:spLocks noChangeShapeType="1"/>
          </p:cNvSpPr>
          <p:nvPr/>
        </p:nvSpPr>
        <p:spPr bwMode="auto">
          <a:xfrm rot="10800000" flipH="1">
            <a:off x="7480608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" name="Line 104"/>
          <p:cNvSpPr>
            <a:spLocks noChangeShapeType="1"/>
          </p:cNvSpPr>
          <p:nvPr/>
        </p:nvSpPr>
        <p:spPr bwMode="auto">
          <a:xfrm rot="10800000" flipH="1">
            <a:off x="7865842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7" name="Line 105"/>
          <p:cNvSpPr>
            <a:spLocks noChangeShapeType="1"/>
          </p:cNvSpPr>
          <p:nvPr/>
        </p:nvSpPr>
        <p:spPr bwMode="auto">
          <a:xfrm rot="10800000" flipH="1">
            <a:off x="8209800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9" name="Rectangle 107"/>
          <p:cNvSpPr>
            <a:spLocks/>
          </p:cNvSpPr>
          <p:nvPr/>
        </p:nvSpPr>
        <p:spPr bwMode="auto">
          <a:xfrm>
            <a:off x="7618191" y="2125663"/>
            <a:ext cx="173700" cy="2794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2" name="Group 110"/>
          <p:cNvGrpSpPr>
            <a:grpSpLocks/>
          </p:cNvGrpSpPr>
          <p:nvPr/>
        </p:nvGrpSpPr>
        <p:grpSpPr bwMode="auto">
          <a:xfrm>
            <a:off x="7600994" y="2127250"/>
            <a:ext cx="197777" cy="285750"/>
            <a:chOff x="-2" y="0"/>
            <a:chExt cx="115" cy="178"/>
          </a:xfrm>
        </p:grpSpPr>
        <p:sp>
          <p:nvSpPr>
            <p:cNvPr id="257" name="AutoShape 108"/>
            <p:cNvSpPr>
              <a:spLocks/>
            </p:cNvSpPr>
            <p:nvPr/>
          </p:nvSpPr>
          <p:spPr bwMode="auto">
            <a:xfrm>
              <a:off x="0" y="0"/>
              <a:ext cx="113" cy="11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2D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58" name="AutoShape 109"/>
            <p:cNvSpPr>
              <a:spLocks/>
            </p:cNvSpPr>
            <p:nvPr/>
          </p:nvSpPr>
          <p:spPr bwMode="auto">
            <a:xfrm>
              <a:off x="-2" y="65"/>
              <a:ext cx="113" cy="11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2D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23" name="Group 116"/>
          <p:cNvGrpSpPr>
            <a:grpSpLocks/>
          </p:cNvGrpSpPr>
          <p:nvPr/>
        </p:nvGrpSpPr>
        <p:grpSpPr bwMode="auto">
          <a:xfrm>
            <a:off x="6146050" y="2514600"/>
            <a:ext cx="170260" cy="571500"/>
            <a:chOff x="0" y="0"/>
            <a:chExt cx="99" cy="360"/>
          </a:xfrm>
        </p:grpSpPr>
        <p:sp>
          <p:nvSpPr>
            <p:cNvPr id="252" name="Line 111"/>
            <p:cNvSpPr>
              <a:spLocks noChangeShapeType="1"/>
            </p:cNvSpPr>
            <p:nvPr/>
          </p:nvSpPr>
          <p:spPr bwMode="auto">
            <a:xfrm rot="10800000" flipH="1">
              <a:off x="47" y="0"/>
              <a:ext cx="2" cy="360"/>
            </a:xfrm>
            <a:prstGeom prst="line">
              <a:avLst/>
            </a:prstGeom>
            <a:noFill/>
            <a:ln w="12700" cap="flat">
              <a:solidFill>
                <a:srgbClr val="00488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53" name="Rectangle 112"/>
            <p:cNvSpPr>
              <a:spLocks/>
            </p:cNvSpPr>
            <p:nvPr/>
          </p:nvSpPr>
          <p:spPr bwMode="auto">
            <a:xfrm>
              <a:off x="7" y="106"/>
              <a:ext cx="89" cy="155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24" name="Group 115"/>
            <p:cNvGrpSpPr>
              <a:grpSpLocks/>
            </p:cNvGrpSpPr>
            <p:nvPr/>
          </p:nvGrpSpPr>
          <p:grpSpPr bwMode="auto">
            <a:xfrm>
              <a:off x="0" y="107"/>
              <a:ext cx="99" cy="154"/>
              <a:chOff x="0" y="0"/>
              <a:chExt cx="99" cy="152"/>
            </a:xfrm>
          </p:grpSpPr>
          <p:sp>
            <p:nvSpPr>
              <p:cNvPr id="255" name="AutoShape 113"/>
              <p:cNvSpPr>
                <a:spLocks/>
              </p:cNvSpPr>
              <p:nvPr/>
            </p:nvSpPr>
            <p:spPr bwMode="auto">
              <a:xfrm>
                <a:off x="0" y="0"/>
                <a:ext cx="99" cy="99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1" y="16796"/>
                    </a:cubicBezTo>
                    <a:cubicBezTo>
                      <a:pt x="-961" y="12954"/>
                      <a:pt x="-961" y="6724"/>
                      <a:pt x="2881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56" name="AutoShape 114"/>
              <p:cNvSpPr>
                <a:spLocks/>
              </p:cNvSpPr>
              <p:nvPr/>
            </p:nvSpPr>
            <p:spPr bwMode="auto">
              <a:xfrm>
                <a:off x="0" y="52"/>
                <a:ext cx="99" cy="1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1" y="16796"/>
                    </a:cubicBezTo>
                    <a:cubicBezTo>
                      <a:pt x="-961" y="12954"/>
                      <a:pt x="-961" y="6724"/>
                      <a:pt x="2881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sp>
        <p:nvSpPr>
          <p:cNvPr id="298" name="Line 106"/>
          <p:cNvSpPr>
            <a:spLocks noChangeShapeType="1"/>
          </p:cNvSpPr>
          <p:nvPr/>
        </p:nvSpPr>
        <p:spPr bwMode="auto">
          <a:xfrm rot="10800000" flipH="1">
            <a:off x="7695583" y="2411414"/>
            <a:ext cx="0" cy="96043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99" name="Line 80"/>
          <p:cNvSpPr>
            <a:spLocks noChangeShapeType="1"/>
          </p:cNvSpPr>
          <p:nvPr/>
        </p:nvSpPr>
        <p:spPr bwMode="auto">
          <a:xfrm rot="10800000" flipH="1">
            <a:off x="6490867" y="3443288"/>
            <a:ext cx="2581" cy="119062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43" name="Line 91"/>
          <p:cNvSpPr>
            <a:spLocks noChangeShapeType="1"/>
          </p:cNvSpPr>
          <p:nvPr/>
        </p:nvSpPr>
        <p:spPr bwMode="auto">
          <a:xfrm rot="10800000">
            <a:off x="7223498" y="3826668"/>
            <a:ext cx="1" cy="107157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44" name="Line 91"/>
          <p:cNvSpPr>
            <a:spLocks noChangeShapeType="1"/>
          </p:cNvSpPr>
          <p:nvPr/>
        </p:nvSpPr>
        <p:spPr bwMode="auto">
          <a:xfrm rot="10800000">
            <a:off x="6276752" y="3824287"/>
            <a:ext cx="1" cy="107157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46" name="Rectangle 73"/>
          <p:cNvSpPr>
            <a:spLocks/>
          </p:cNvSpPr>
          <p:nvPr/>
        </p:nvSpPr>
        <p:spPr bwMode="auto">
          <a:xfrm>
            <a:off x="691763" y="4687249"/>
            <a:ext cx="7816632" cy="12170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25438" indent="-285750">
              <a:lnSpc>
                <a:spcPct val="150000"/>
              </a:lnSpc>
              <a:spcBef>
                <a:spcPct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Leistungsregelung: nahe der Einspeisung (ÜN)</a:t>
            </a:r>
            <a:endParaRPr lang="de-DE" dirty="0" smtClean="0">
              <a:cs typeface="Arial" charset="0"/>
            </a:endParaRPr>
          </a:p>
          <a:p>
            <a:pPr marL="325438" indent="-285750">
              <a:lnSpc>
                <a:spcPct val="150000"/>
              </a:lnSpc>
              <a:spcBef>
                <a:spcPct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cs typeface="Arial" charset="0"/>
              </a:rPr>
              <a:t>Spannungsregelung: bis nahe an den Verbraucher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4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cxnSp>
        <p:nvCxnSpPr>
          <p:cNvPr id="26" name="Gerade Verbindung mit Pfeil 25"/>
          <p:cNvCxnSpPr/>
          <p:nvPr/>
        </p:nvCxnSpPr>
        <p:spPr bwMode="auto">
          <a:xfrm flipV="1">
            <a:off x="6078125" y="2663916"/>
            <a:ext cx="360040" cy="315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Gerade Verbindung mit Pfeil 145"/>
          <p:cNvCxnSpPr/>
          <p:nvPr/>
        </p:nvCxnSpPr>
        <p:spPr bwMode="auto">
          <a:xfrm flipV="1">
            <a:off x="6348155" y="3158970"/>
            <a:ext cx="360040" cy="315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Gerade Verbindung mit Pfeil 146"/>
          <p:cNvCxnSpPr/>
          <p:nvPr/>
        </p:nvCxnSpPr>
        <p:spPr bwMode="auto">
          <a:xfrm flipV="1">
            <a:off x="6168135" y="3609020"/>
            <a:ext cx="270030" cy="225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08"/>
          <p:cNvSpPr>
            <a:spLocks/>
          </p:cNvSpPr>
          <p:nvPr/>
        </p:nvSpPr>
        <p:spPr bwMode="auto">
          <a:xfrm>
            <a:off x="8751181" y="2303875"/>
            <a:ext cx="3744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dirty="0" smtClean="0">
                <a:ea typeface="Gill Sans" charset="0"/>
                <a:cs typeface="Gill Sans" charset="0"/>
              </a:rPr>
              <a:t>ÜN</a:t>
            </a:r>
            <a:endParaRPr lang="de-DE" sz="1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1" name="Rectangle 108"/>
          <p:cNvSpPr>
            <a:spLocks/>
          </p:cNvSpPr>
          <p:nvPr/>
        </p:nvSpPr>
        <p:spPr bwMode="auto">
          <a:xfrm>
            <a:off x="8751181" y="2978950"/>
            <a:ext cx="37452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dirty="0" smtClean="0">
                <a:ea typeface="Gill Sans" charset="0"/>
                <a:cs typeface="Gill Sans" charset="0"/>
              </a:rPr>
              <a:t>VN</a:t>
            </a:r>
            <a:endParaRPr lang="de-DE" sz="1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2" name="Rectangle 108"/>
          <p:cNvSpPr>
            <a:spLocks/>
          </p:cNvSpPr>
          <p:nvPr/>
        </p:nvSpPr>
        <p:spPr bwMode="auto">
          <a:xfrm>
            <a:off x="8733420" y="3789040"/>
            <a:ext cx="38728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dirty="0" smtClean="0">
                <a:ea typeface="Gill Sans" charset="0"/>
                <a:cs typeface="Gill Sans" charset="0"/>
              </a:rPr>
              <a:t>ON</a:t>
            </a:r>
            <a:endParaRPr lang="de-DE" sz="1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3" name="Rectangle 141"/>
          <p:cNvSpPr>
            <a:spLocks/>
          </p:cNvSpPr>
          <p:nvPr/>
        </p:nvSpPr>
        <p:spPr bwMode="auto">
          <a:xfrm>
            <a:off x="7023230" y="3203975"/>
            <a:ext cx="1980220" cy="23339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1400" i="1" dirty="0" smtClean="0">
                <a:solidFill>
                  <a:srgbClr val="E2001A"/>
                </a:solidFill>
                <a:cs typeface="Arial" charset="0"/>
              </a:rPr>
              <a:t>Spannungsregelung</a:t>
            </a:r>
            <a:endParaRPr lang="de-DE" sz="1400" i="1" dirty="0">
              <a:solidFill>
                <a:srgbClr val="E2001A"/>
              </a:solidFill>
              <a:cs typeface="Arial" charset="0"/>
            </a:endParaRPr>
          </a:p>
        </p:txBody>
      </p:sp>
      <p:cxnSp>
        <p:nvCxnSpPr>
          <p:cNvPr id="154" name="Gerade Verbindung mit Pfeil 153"/>
          <p:cNvCxnSpPr/>
          <p:nvPr/>
        </p:nvCxnSpPr>
        <p:spPr bwMode="auto">
          <a:xfrm flipV="1">
            <a:off x="7563290" y="2123855"/>
            <a:ext cx="360040" cy="315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97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Informations- und Regelungstechnik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cxnSp>
        <p:nvCxnSpPr>
          <p:cNvPr id="4" name="Gerade Verbindung 3"/>
          <p:cNvCxnSpPr>
            <a:endCxn id="16" idx="2"/>
          </p:cNvCxnSpPr>
          <p:nvPr/>
        </p:nvCxnSpPr>
        <p:spPr bwMode="auto">
          <a:xfrm flipH="1" flipV="1">
            <a:off x="4300428" y="1621098"/>
            <a:ext cx="22502" cy="1897912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hteck 4"/>
          <p:cNvSpPr/>
          <p:nvPr/>
        </p:nvSpPr>
        <p:spPr bwMode="auto">
          <a:xfrm>
            <a:off x="1037565" y="2245592"/>
            <a:ext cx="2205245" cy="387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792760" y="3865772"/>
            <a:ext cx="5085565" cy="22676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14" descr="Einer der beiden Einspeisetransformatoren mit 45 MVA, 30/110 k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322" y="4066040"/>
            <a:ext cx="2685598" cy="1958407"/>
          </a:xfrm>
          <a:prstGeom prst="rect">
            <a:avLst/>
          </a:prstGeom>
          <a:noFill/>
        </p:spPr>
      </p:pic>
      <p:pic>
        <p:nvPicPr>
          <p:cNvPr id="10" name="Picture 16" descr="http://may-electronic.com/images/umspannwe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363" y="4077280"/>
            <a:ext cx="2576744" cy="1934045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1057458" y="1099744"/>
            <a:ext cx="165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en-US" b="1" i="1" dirty="0" err="1" smtClean="0">
                <a:solidFill>
                  <a:srgbClr val="E2001A"/>
                </a:solidFill>
                <a:cs typeface="Arial" charset="0"/>
                <a:sym typeface="Arial" charset="0"/>
              </a:rPr>
              <a:t>Netzleitstelle</a:t>
            </a:r>
            <a:endParaRPr lang="en-US" b="1" i="1" dirty="0">
              <a:solidFill>
                <a:srgbClr val="E2001A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08522" y="2460158"/>
            <a:ext cx="1816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en-US" b="1" i="1" dirty="0" err="1" smtClean="0">
                <a:solidFill>
                  <a:srgbClr val="E2001A"/>
                </a:solidFill>
                <a:cs typeface="Arial" charset="0"/>
                <a:sym typeface="Arial" charset="0"/>
              </a:rPr>
              <a:t>Stationsebene</a:t>
            </a:r>
            <a:endParaRPr lang="en-US" b="1" i="1" dirty="0">
              <a:solidFill>
                <a:srgbClr val="E2001A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050153" y="3770239"/>
            <a:ext cx="1203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en-US" sz="16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Bayebene</a:t>
            </a:r>
            <a:endParaRPr lang="en-US" sz="1600" b="1" i="1" dirty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828309" y="3771637"/>
            <a:ext cx="2088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en-US" sz="16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Primärgerät</a:t>
            </a:r>
            <a:r>
              <a:rPr lang="en-US" sz="16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 (</a:t>
            </a:r>
            <a:r>
              <a:rPr lang="en-US" sz="16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Trafo</a:t>
            </a:r>
            <a:r>
              <a:rPr lang="en-US" sz="16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)</a:t>
            </a:r>
            <a:endParaRPr lang="en-US" sz="1600" b="1" i="1" dirty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3557846" y="4180807"/>
            <a:ext cx="2205244" cy="1680478"/>
          </a:xfrm>
          <a:prstGeom prst="roundRect">
            <a:avLst>
              <a:gd name="adj" fmla="val 9524"/>
            </a:avLst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557845" y="1268760"/>
            <a:ext cx="1485166" cy="352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Leitsystem *)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3368879" y="2683256"/>
            <a:ext cx="1819013" cy="352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Stationsleitgerät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779940" y="5241897"/>
            <a:ext cx="803944" cy="35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Schutz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712516" y="5234906"/>
            <a:ext cx="803944" cy="35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RTU **)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071440" y="3739479"/>
            <a:ext cx="71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en-US" b="1" i="1" dirty="0" err="1" smtClean="0">
                <a:solidFill>
                  <a:srgbClr val="E2001A"/>
                </a:solidFill>
                <a:cs typeface="Arial" charset="0"/>
                <a:sym typeface="Arial" charset="0"/>
              </a:rPr>
              <a:t>Feld</a:t>
            </a:r>
            <a:endParaRPr lang="en-US" b="1" i="1" dirty="0">
              <a:solidFill>
                <a:srgbClr val="E2001A"/>
              </a:solidFill>
              <a:cs typeface="Arial" charset="0"/>
              <a:sym typeface="Arial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>
            <a:off x="943061" y="1197005"/>
            <a:ext cx="1" cy="3246540"/>
          </a:xfrm>
          <a:prstGeom prst="straightConnector1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3283591" y="2144962"/>
            <a:ext cx="2105637" cy="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 flipV="1">
            <a:off x="3226266" y="3495589"/>
            <a:ext cx="2322352" cy="1399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 flipH="1" flipV="1">
            <a:off x="4322930" y="3519010"/>
            <a:ext cx="6292" cy="1202424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>
            <a:stCxn id="16" idx="3"/>
          </p:cNvCxnSpPr>
          <p:nvPr/>
        </p:nvCxnSpPr>
        <p:spPr bwMode="auto">
          <a:xfrm>
            <a:off x="5043011" y="1444929"/>
            <a:ext cx="1890209" cy="385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>
            <a:off x="5199077" y="2869212"/>
            <a:ext cx="210563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10" descr="Bild Bedienbild Umspannwer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4519" y="2228851"/>
            <a:ext cx="2014913" cy="1453656"/>
          </a:xfrm>
          <a:prstGeom prst="rect">
            <a:avLst/>
          </a:prstGeom>
          <a:noFill/>
        </p:spPr>
      </p:pic>
      <p:pic>
        <p:nvPicPr>
          <p:cNvPr id="28" name="Picture 2" descr="Netzleitstelle-1-Foto-SW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5466" y="953725"/>
            <a:ext cx="1882401" cy="1077097"/>
          </a:xfrm>
          <a:prstGeom prst="rect">
            <a:avLst/>
          </a:prstGeom>
          <a:noFill/>
        </p:spPr>
      </p:pic>
      <p:cxnSp>
        <p:nvCxnSpPr>
          <p:cNvPr id="29" name="Gerade Verbindung 28"/>
          <p:cNvCxnSpPr/>
          <p:nvPr/>
        </p:nvCxnSpPr>
        <p:spPr bwMode="auto">
          <a:xfrm flipV="1">
            <a:off x="3781337" y="5005607"/>
            <a:ext cx="1708558" cy="2798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hteck 29"/>
          <p:cNvSpPr/>
          <p:nvPr/>
        </p:nvSpPr>
        <p:spPr bwMode="auto">
          <a:xfrm>
            <a:off x="3789727" y="4362450"/>
            <a:ext cx="1230384" cy="3663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de-DE" sz="1600" dirty="0" smtClean="0"/>
              <a:t>Feldleitgerät</a:t>
            </a:r>
          </a:p>
        </p:txBody>
      </p:sp>
      <p:cxnSp>
        <p:nvCxnSpPr>
          <p:cNvPr id="31" name="Gerade Verbindung 30"/>
          <p:cNvCxnSpPr/>
          <p:nvPr/>
        </p:nvCxnSpPr>
        <p:spPr bwMode="auto">
          <a:xfrm flipV="1">
            <a:off x="4322930" y="4734145"/>
            <a:ext cx="5592" cy="276838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31"/>
          <p:cNvCxnSpPr>
            <a:stCxn id="18" idx="0"/>
          </p:cNvCxnSpPr>
          <p:nvPr/>
        </p:nvCxnSpPr>
        <p:spPr bwMode="auto">
          <a:xfrm flipH="1" flipV="1">
            <a:off x="4181213" y="4997218"/>
            <a:ext cx="699" cy="244679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 Verbindung 32"/>
          <p:cNvCxnSpPr>
            <a:stCxn id="19" idx="0"/>
          </p:cNvCxnSpPr>
          <p:nvPr/>
        </p:nvCxnSpPr>
        <p:spPr bwMode="auto">
          <a:xfrm flipH="1" flipV="1">
            <a:off x="5112391" y="5005607"/>
            <a:ext cx="2097" cy="229299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hteck 33"/>
          <p:cNvSpPr/>
          <p:nvPr/>
        </p:nvSpPr>
        <p:spPr>
          <a:xfrm>
            <a:off x="4457795" y="3183009"/>
            <a:ext cx="124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en-US" b="1" dirty="0" err="1" smtClean="0">
                <a:cs typeface="Arial" charset="0"/>
                <a:sym typeface="Arial" charset="0"/>
              </a:rPr>
              <a:t>Stationsbus</a:t>
            </a:r>
            <a:endParaRPr lang="en-US" b="1" dirty="0">
              <a:cs typeface="Arial" charset="0"/>
              <a:sym typeface="Arial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817985" y="4734145"/>
            <a:ext cx="91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en-US" sz="1600" dirty="0" err="1" smtClean="0">
                <a:cs typeface="Arial" charset="0"/>
                <a:sym typeface="Arial" charset="0"/>
              </a:rPr>
              <a:t>Feldbus</a:t>
            </a:r>
            <a:endParaRPr lang="en-US" sz="1600" dirty="0">
              <a:cs typeface="Arial" charset="0"/>
              <a:sym typeface="Arial" charset="0"/>
            </a:endParaRPr>
          </a:p>
        </p:txBody>
      </p:sp>
      <p:grpSp>
        <p:nvGrpSpPr>
          <p:cNvPr id="36" name="Gruppieren 85"/>
          <p:cNvGrpSpPr/>
          <p:nvPr/>
        </p:nvGrpSpPr>
        <p:grpSpPr>
          <a:xfrm>
            <a:off x="4978166" y="5576059"/>
            <a:ext cx="243281" cy="212521"/>
            <a:chOff x="755009" y="5360565"/>
            <a:chExt cx="204132" cy="296411"/>
          </a:xfrm>
        </p:grpSpPr>
        <p:cxnSp>
          <p:nvCxnSpPr>
            <p:cNvPr id="37" name="Gerade Verbindung 36"/>
            <p:cNvCxnSpPr/>
            <p:nvPr/>
          </p:nvCxnSpPr>
          <p:spPr bwMode="auto">
            <a:xfrm>
              <a:off x="755009" y="5360565"/>
              <a:ext cx="0" cy="2936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/>
            <p:cNvCxnSpPr/>
            <p:nvPr/>
          </p:nvCxnSpPr>
          <p:spPr bwMode="auto">
            <a:xfrm>
              <a:off x="823519" y="5361963"/>
              <a:ext cx="0" cy="2936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 Verbindung 38"/>
            <p:cNvCxnSpPr/>
            <p:nvPr/>
          </p:nvCxnSpPr>
          <p:spPr bwMode="auto">
            <a:xfrm>
              <a:off x="890631" y="5361963"/>
              <a:ext cx="0" cy="2936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 Verbindung 39"/>
            <p:cNvCxnSpPr/>
            <p:nvPr/>
          </p:nvCxnSpPr>
          <p:spPr bwMode="auto">
            <a:xfrm>
              <a:off x="959141" y="5363361"/>
              <a:ext cx="0" cy="2936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uppieren 86"/>
          <p:cNvGrpSpPr/>
          <p:nvPr/>
        </p:nvGrpSpPr>
        <p:grpSpPr>
          <a:xfrm>
            <a:off x="4039997" y="5602624"/>
            <a:ext cx="243281" cy="212521"/>
            <a:chOff x="755009" y="5360565"/>
            <a:chExt cx="204132" cy="296411"/>
          </a:xfrm>
        </p:grpSpPr>
        <p:cxnSp>
          <p:nvCxnSpPr>
            <p:cNvPr id="42" name="Gerade Verbindung 41"/>
            <p:cNvCxnSpPr/>
            <p:nvPr/>
          </p:nvCxnSpPr>
          <p:spPr bwMode="auto">
            <a:xfrm>
              <a:off x="755009" y="5360565"/>
              <a:ext cx="0" cy="2936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>
              <a:off x="823519" y="5361963"/>
              <a:ext cx="0" cy="2936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890631" y="5361963"/>
              <a:ext cx="0" cy="2936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959141" y="5363361"/>
              <a:ext cx="0" cy="2936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Rechteck 45"/>
          <p:cNvSpPr/>
          <p:nvPr/>
        </p:nvSpPr>
        <p:spPr>
          <a:xfrm>
            <a:off x="4492749" y="1825391"/>
            <a:ext cx="117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en-US" b="1" dirty="0" err="1" smtClean="0">
                <a:cs typeface="Arial" charset="0"/>
                <a:sym typeface="Arial" charset="0"/>
              </a:rPr>
              <a:t>Fernwirken</a:t>
            </a:r>
            <a:endParaRPr lang="en-US" b="1" dirty="0">
              <a:cs typeface="Arial" charset="0"/>
              <a:sym typeface="Arial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277925" y="5530957"/>
            <a:ext cx="423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/>
              <a:t>I/O</a:t>
            </a:r>
          </a:p>
        </p:txBody>
      </p:sp>
      <p:sp>
        <p:nvSpPr>
          <p:cNvPr id="48" name="Rechteck 47"/>
          <p:cNvSpPr/>
          <p:nvPr/>
        </p:nvSpPr>
        <p:spPr>
          <a:xfrm>
            <a:off x="5223030" y="5530957"/>
            <a:ext cx="423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/>
              <a:t>I/O</a:t>
            </a:r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812540" y="2110577"/>
            <a:ext cx="2745305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812540" y="3460727"/>
            <a:ext cx="2745305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hteck 50"/>
          <p:cNvSpPr/>
          <p:nvPr/>
        </p:nvSpPr>
        <p:spPr>
          <a:xfrm>
            <a:off x="1127575" y="2785652"/>
            <a:ext cx="198641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 smtClean="0"/>
              <a:t>Feldgeräte auf Stationsebene</a:t>
            </a:r>
          </a:p>
        </p:txBody>
      </p:sp>
      <p:sp>
        <p:nvSpPr>
          <p:cNvPr id="52" name="Rechteck 51"/>
          <p:cNvSpPr/>
          <p:nvPr/>
        </p:nvSpPr>
        <p:spPr>
          <a:xfrm>
            <a:off x="5043010" y="4149080"/>
            <a:ext cx="85509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en-US" sz="1600" i="1" dirty="0" err="1" smtClean="0">
                <a:cs typeface="Arial" charset="0"/>
                <a:sym typeface="Arial" charset="0"/>
              </a:rPr>
              <a:t>Feld-geräte</a:t>
            </a:r>
            <a:endParaRPr lang="en-US" sz="1600" i="1" dirty="0">
              <a:cs typeface="Arial" charset="0"/>
              <a:sym typeface="Arial" charset="0"/>
            </a:endParaRPr>
          </a:p>
        </p:txBody>
      </p:sp>
      <p:sp>
        <p:nvSpPr>
          <p:cNvPr id="53" name="Inhaltsplatzhalter 2"/>
          <p:cNvSpPr txBox="1">
            <a:spLocks/>
          </p:cNvSpPr>
          <p:nvPr/>
        </p:nvSpPr>
        <p:spPr bwMode="auto">
          <a:xfrm>
            <a:off x="7878325" y="4990897"/>
            <a:ext cx="1440160" cy="9451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44000" tIns="180000" rIns="144000" bIns="180000" numCol="1" anchor="t" anchorCtr="0" compatLnSpc="1">
            <a:prstTxWarp prst="textNoShape">
              <a:avLst/>
            </a:prstTxWarp>
          </a:bodyPr>
          <a:lstStyle/>
          <a:p>
            <a:pPr marL="222250" lvl="1" indent="-222250">
              <a:spcBef>
                <a:spcPct val="50000"/>
              </a:spcBef>
              <a:buClr>
                <a:srgbClr val="5095C8"/>
              </a:buClr>
              <a:tabLst>
                <a:tab pos="215900" algn="l"/>
              </a:tabLst>
            </a:pPr>
            <a:endParaRPr lang="de-DE" sz="1000" kern="0" dirty="0" smtClean="0">
              <a:latin typeface="+mn-lt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7923330" y="5530957"/>
            <a:ext cx="1350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2250">
              <a:spcBef>
                <a:spcPct val="50000"/>
              </a:spcBef>
              <a:buClr>
                <a:srgbClr val="5095C8"/>
              </a:buClr>
              <a:tabLst>
                <a:tab pos="215900" algn="l"/>
              </a:tabLst>
            </a:pPr>
            <a:r>
              <a:rPr lang="de-DE" sz="1000" kern="0" dirty="0" smtClean="0"/>
              <a:t>**) RTU: Remote Terminal Unit (abgesetzte Einheit)</a:t>
            </a:r>
          </a:p>
        </p:txBody>
      </p:sp>
      <p:sp>
        <p:nvSpPr>
          <p:cNvPr id="55" name="Rechteck 54"/>
          <p:cNvSpPr/>
          <p:nvPr/>
        </p:nvSpPr>
        <p:spPr>
          <a:xfrm>
            <a:off x="7954350" y="4679945"/>
            <a:ext cx="1246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2250">
              <a:spcBef>
                <a:spcPct val="50000"/>
              </a:spcBef>
              <a:buClr>
                <a:srgbClr val="5095C8"/>
              </a:buClr>
              <a:tabLst>
                <a:tab pos="215900" algn="l"/>
              </a:tabLst>
            </a:pPr>
            <a:r>
              <a:rPr lang="de-DE" sz="1000" kern="0" dirty="0" smtClean="0"/>
              <a:t>*) SCADA: </a:t>
            </a:r>
            <a:r>
              <a:rPr lang="de-DE" sz="1000" kern="0" dirty="0" err="1" smtClean="0"/>
              <a:t>Supervisory</a:t>
            </a:r>
            <a:r>
              <a:rPr lang="de-DE" sz="1000" kern="0" dirty="0" smtClean="0"/>
              <a:t> </a:t>
            </a:r>
            <a:r>
              <a:rPr lang="de-DE" sz="1000" kern="0" dirty="0" err="1" smtClean="0"/>
              <a:t>Control</a:t>
            </a:r>
            <a:r>
              <a:rPr lang="de-DE" sz="1000" kern="0" dirty="0" smtClean="0"/>
              <a:t> </a:t>
            </a:r>
            <a:r>
              <a:rPr lang="de-DE" sz="1000" kern="0" dirty="0" err="1" smtClean="0"/>
              <a:t>and</a:t>
            </a:r>
            <a:r>
              <a:rPr lang="de-DE" sz="1000" kern="0" dirty="0" smtClean="0"/>
              <a:t> Data </a:t>
            </a:r>
            <a:r>
              <a:rPr lang="de-DE" sz="1000" kern="0" dirty="0" err="1" smtClean="0"/>
              <a:t>Acquisition</a:t>
            </a:r>
            <a:r>
              <a:rPr lang="de-DE" sz="1000" kern="0" dirty="0" smtClean="0"/>
              <a:t>)</a:t>
            </a: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20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05393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Angebot und Nachfrage - Regelungstechnik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Übersicht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Spannungsregelung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Leistungsregelung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Wirtschaftliches Umfeld</a:t>
            </a:r>
          </a:p>
        </p:txBody>
      </p:sp>
    </p:spTree>
    <p:extLst>
      <p:ext uri="{BB962C8B-B14F-4D97-AF65-F5344CB8AC3E}">
        <p14:creationId xmlns:p14="http://schemas.microsoft.com/office/powerpoint/2010/main" val="1159932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Regelung am Transformator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6" name="Picture 1028" descr="T:\DB.ADM\DB-Sekr\Präsentationen\MR-SIEMENS TRA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98" y="1012781"/>
            <a:ext cx="5327329" cy="470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29"/>
          <p:cNvSpPr txBox="1">
            <a:spLocks noChangeArrowheads="1"/>
          </p:cNvSpPr>
          <p:nvPr/>
        </p:nvSpPr>
        <p:spPr bwMode="auto">
          <a:xfrm>
            <a:off x="4778648" y="1334511"/>
            <a:ext cx="939258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e-DE" sz="1000" b="1" dirty="0" smtClean="0"/>
              <a:t>Buchholz-</a:t>
            </a:r>
            <a:r>
              <a:rPr lang="de-DE" sz="1000" b="1" dirty="0" err="1" smtClean="0"/>
              <a:t>relais</a:t>
            </a:r>
            <a:endParaRPr lang="de-DE" sz="1000" b="1" dirty="0"/>
          </a:p>
          <a:p>
            <a:pPr algn="l" eaLnBrk="0" hangingPunct="0">
              <a:spcBef>
                <a:spcPct val="0"/>
              </a:spcBef>
            </a:pPr>
            <a:endParaRPr lang="de-DE" sz="1000" b="1" dirty="0"/>
          </a:p>
        </p:txBody>
      </p:sp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948616" y="2859231"/>
            <a:ext cx="1572866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e-DE" sz="1000" b="1" dirty="0"/>
              <a:t>Luftströmungswächter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000" b="1" dirty="0" smtClean="0"/>
              <a:t>Ventilatoren</a:t>
            </a:r>
            <a:endParaRPr lang="de-DE" sz="1000" b="1" dirty="0"/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768552" y="5389551"/>
            <a:ext cx="1348446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e-DE" sz="1000" b="1" dirty="0"/>
              <a:t>„Gas in Öl“-</a:t>
            </a:r>
            <a:r>
              <a:rPr lang="de-DE" sz="1000" b="1" dirty="0" smtClean="0"/>
              <a:t>Sensor</a:t>
            </a:r>
            <a:endParaRPr lang="de-DE" sz="1000" b="1" dirty="0"/>
          </a:p>
        </p:txBody>
      </p:sp>
      <p:sp>
        <p:nvSpPr>
          <p:cNvPr id="20" name="Text Box 1032"/>
          <p:cNvSpPr txBox="1">
            <a:spLocks noChangeArrowheads="1"/>
          </p:cNvSpPr>
          <p:nvPr/>
        </p:nvSpPr>
        <p:spPr bwMode="auto">
          <a:xfrm>
            <a:off x="2506056" y="2063454"/>
            <a:ext cx="1221809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Ölstandmessung</a:t>
            </a:r>
          </a:p>
        </p:txBody>
      </p:sp>
      <p:sp>
        <p:nvSpPr>
          <p:cNvPr id="21" name="Text Box 1033"/>
          <p:cNvSpPr txBox="1">
            <a:spLocks noChangeArrowheads="1"/>
          </p:cNvSpPr>
          <p:nvPr/>
        </p:nvSpPr>
        <p:spPr bwMode="auto">
          <a:xfrm>
            <a:off x="7154462" y="5094185"/>
            <a:ext cx="1173719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Wicklungs- und </a:t>
            </a:r>
          </a:p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Ölthermometer</a:t>
            </a:r>
          </a:p>
        </p:txBody>
      </p:sp>
      <p:sp>
        <p:nvSpPr>
          <p:cNvPr id="22" name="Text Box 1034"/>
          <p:cNvSpPr txBox="1">
            <a:spLocks noChangeArrowheads="1"/>
          </p:cNvSpPr>
          <p:nvPr/>
        </p:nvSpPr>
        <p:spPr bwMode="auto">
          <a:xfrm>
            <a:off x="7334482" y="4419110"/>
            <a:ext cx="1982303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Elektronische </a:t>
            </a:r>
            <a:r>
              <a:rPr lang="de-DE" sz="1000" b="1" dirty="0" smtClean="0"/>
              <a:t>Wicklungs-</a:t>
            </a:r>
            <a:r>
              <a:rPr lang="de-DE" sz="1000" b="1" dirty="0" err="1" smtClean="0"/>
              <a:t>temperaturberechnung</a:t>
            </a:r>
            <a:r>
              <a:rPr lang="de-DE" sz="1000" b="1" dirty="0" smtClean="0"/>
              <a:t> </a:t>
            </a:r>
            <a:endParaRPr lang="de-DE" sz="1000" b="1" dirty="0"/>
          </a:p>
        </p:txBody>
      </p:sp>
      <p:sp>
        <p:nvSpPr>
          <p:cNvPr id="23" name="Text Box 1035"/>
          <p:cNvSpPr txBox="1">
            <a:spLocks noChangeArrowheads="1"/>
          </p:cNvSpPr>
          <p:nvPr/>
        </p:nvSpPr>
        <p:spPr bwMode="auto">
          <a:xfrm>
            <a:off x="629195" y="4899396"/>
            <a:ext cx="1542410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e-DE" sz="1000" b="1" dirty="0"/>
              <a:t>Ölströmungsmessung</a:t>
            </a:r>
            <a:br>
              <a:rPr lang="de-DE" sz="1000" b="1" dirty="0"/>
            </a:br>
            <a:r>
              <a:rPr lang="de-DE" sz="1000" b="1" dirty="0"/>
              <a:t>im Zu-/</a:t>
            </a:r>
            <a:r>
              <a:rPr lang="de-DE" sz="1000" b="1" dirty="0" smtClean="0"/>
              <a:t>Ablauf</a:t>
            </a:r>
            <a:endParaRPr lang="de-DE" sz="1000" b="1" dirty="0"/>
          </a:p>
        </p:txBody>
      </p:sp>
      <p:sp>
        <p:nvSpPr>
          <p:cNvPr id="24" name="Text Box 1036"/>
          <p:cNvSpPr txBox="1">
            <a:spLocks noChangeArrowheads="1"/>
          </p:cNvSpPr>
          <p:nvPr/>
        </p:nvSpPr>
        <p:spPr bwMode="auto">
          <a:xfrm>
            <a:off x="815595" y="3686092"/>
            <a:ext cx="774571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e-DE" sz="1000" b="1" dirty="0" smtClean="0"/>
              <a:t>Ölfeuchte</a:t>
            </a:r>
            <a:endParaRPr lang="de-DE" sz="1000" b="1" dirty="0"/>
          </a:p>
        </p:txBody>
      </p:sp>
      <p:sp>
        <p:nvSpPr>
          <p:cNvPr id="25" name="Line 1037"/>
          <p:cNvSpPr>
            <a:spLocks noChangeShapeType="1"/>
          </p:cNvSpPr>
          <p:nvPr/>
        </p:nvSpPr>
        <p:spPr bwMode="auto">
          <a:xfrm flipH="1" flipV="1">
            <a:off x="3211596" y="2301255"/>
            <a:ext cx="149243" cy="32017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Line 1038"/>
          <p:cNvSpPr>
            <a:spLocks noChangeShapeType="1"/>
          </p:cNvSpPr>
          <p:nvPr/>
        </p:nvSpPr>
        <p:spPr bwMode="auto">
          <a:xfrm flipH="1" flipV="1">
            <a:off x="5226377" y="1701315"/>
            <a:ext cx="244953" cy="111750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Line 1039"/>
          <p:cNvSpPr>
            <a:spLocks noChangeShapeType="1"/>
          </p:cNvSpPr>
          <p:nvPr/>
        </p:nvSpPr>
        <p:spPr bwMode="auto">
          <a:xfrm flipH="1">
            <a:off x="2053340" y="5067821"/>
            <a:ext cx="859770" cy="36058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Line 1040"/>
          <p:cNvSpPr>
            <a:spLocks noChangeShapeType="1"/>
          </p:cNvSpPr>
          <p:nvPr/>
        </p:nvSpPr>
        <p:spPr bwMode="auto">
          <a:xfrm>
            <a:off x="6348945" y="4167910"/>
            <a:ext cx="940532" cy="38621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1041"/>
          <p:cNvSpPr>
            <a:spLocks noChangeShapeType="1"/>
          </p:cNvSpPr>
          <p:nvPr/>
        </p:nvSpPr>
        <p:spPr bwMode="auto">
          <a:xfrm>
            <a:off x="5970970" y="4435240"/>
            <a:ext cx="1138487" cy="70394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Line 1042"/>
          <p:cNvSpPr>
            <a:spLocks noChangeShapeType="1"/>
          </p:cNvSpPr>
          <p:nvPr/>
        </p:nvSpPr>
        <p:spPr bwMode="auto">
          <a:xfrm flipV="1">
            <a:off x="6728542" y="3969059"/>
            <a:ext cx="1010986" cy="18641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1043"/>
          <p:cNvSpPr>
            <a:spLocks noChangeShapeType="1"/>
          </p:cNvSpPr>
          <p:nvPr/>
        </p:nvSpPr>
        <p:spPr bwMode="auto">
          <a:xfrm flipH="1" flipV="1">
            <a:off x="1633188" y="3936327"/>
            <a:ext cx="905192" cy="578181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1044"/>
          <p:cNvSpPr>
            <a:spLocks noChangeShapeType="1"/>
          </p:cNvSpPr>
          <p:nvPr/>
        </p:nvSpPr>
        <p:spPr bwMode="auto">
          <a:xfrm flipH="1">
            <a:off x="1757643" y="4149080"/>
            <a:ext cx="1575176" cy="495055"/>
          </a:xfrm>
          <a:prstGeom prst="line">
            <a:avLst/>
          </a:prstGeom>
          <a:noFill/>
          <a:ln w="12700" cmpd="sng">
            <a:solidFill>
              <a:srgbClr val="E2001A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1045"/>
          <p:cNvSpPr>
            <a:spLocks noChangeShapeType="1"/>
          </p:cNvSpPr>
          <p:nvPr/>
        </p:nvSpPr>
        <p:spPr bwMode="auto">
          <a:xfrm flipH="1" flipV="1">
            <a:off x="1892741" y="3219817"/>
            <a:ext cx="645639" cy="32639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Text Box 1046"/>
          <p:cNvSpPr txBox="1">
            <a:spLocks noChangeArrowheads="1"/>
          </p:cNvSpPr>
          <p:nvPr/>
        </p:nvSpPr>
        <p:spPr bwMode="auto">
          <a:xfrm>
            <a:off x="7356330" y="1972604"/>
            <a:ext cx="2052165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Digitale Öltemperatursensoren</a:t>
            </a:r>
          </a:p>
        </p:txBody>
      </p:sp>
      <p:sp>
        <p:nvSpPr>
          <p:cNvPr id="35" name="Line 1047"/>
          <p:cNvSpPr>
            <a:spLocks noChangeShapeType="1"/>
          </p:cNvSpPr>
          <p:nvPr/>
        </p:nvSpPr>
        <p:spPr bwMode="auto">
          <a:xfrm flipV="1">
            <a:off x="5954748" y="2072640"/>
            <a:ext cx="1400244" cy="119846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1048"/>
          <p:cNvSpPr>
            <a:spLocks noChangeShapeType="1"/>
          </p:cNvSpPr>
          <p:nvPr/>
        </p:nvSpPr>
        <p:spPr bwMode="auto">
          <a:xfrm flipH="1" flipV="1">
            <a:off x="2067939" y="2234422"/>
            <a:ext cx="1367520" cy="13117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Text Box 1049"/>
          <p:cNvSpPr txBox="1">
            <a:spLocks noChangeArrowheads="1"/>
          </p:cNvSpPr>
          <p:nvPr/>
        </p:nvSpPr>
        <p:spPr bwMode="auto">
          <a:xfrm>
            <a:off x="801146" y="1991959"/>
            <a:ext cx="1662635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Temperatursensoren für</a:t>
            </a:r>
          </a:p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OLTC-</a:t>
            </a:r>
            <a:r>
              <a:rPr lang="de-DE" sz="1000" b="1" dirty="0" err="1"/>
              <a:t>Monitoring</a:t>
            </a:r>
            <a:endParaRPr lang="de-DE" sz="1000" b="1" dirty="0"/>
          </a:p>
        </p:txBody>
      </p:sp>
      <p:sp>
        <p:nvSpPr>
          <p:cNvPr id="38" name="Line 1050"/>
          <p:cNvSpPr>
            <a:spLocks noChangeShapeType="1"/>
          </p:cNvSpPr>
          <p:nvPr/>
        </p:nvSpPr>
        <p:spPr bwMode="auto">
          <a:xfrm flipH="1">
            <a:off x="4063254" y="4824155"/>
            <a:ext cx="169666" cy="834280"/>
          </a:xfrm>
          <a:prstGeom prst="line">
            <a:avLst/>
          </a:prstGeom>
          <a:noFill/>
          <a:ln w="19050" cmpd="sng">
            <a:solidFill>
              <a:srgbClr val="E2001A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Text Box 1051"/>
          <p:cNvSpPr txBox="1">
            <a:spLocks noChangeArrowheads="1"/>
          </p:cNvSpPr>
          <p:nvPr/>
        </p:nvSpPr>
        <p:spPr bwMode="auto">
          <a:xfrm>
            <a:off x="3152800" y="5724255"/>
            <a:ext cx="2790310" cy="4924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600" b="1" dirty="0" smtClean="0">
                <a:solidFill>
                  <a:srgbClr val="E2001A"/>
                </a:solidFill>
              </a:rPr>
              <a:t>Motorantrieb,  Regelung, Überwachung</a:t>
            </a:r>
            <a:endParaRPr lang="de-DE" sz="1600" b="1" dirty="0">
              <a:solidFill>
                <a:srgbClr val="E2001A"/>
              </a:solidFill>
            </a:endParaRPr>
          </a:p>
        </p:txBody>
      </p:sp>
      <p:sp>
        <p:nvSpPr>
          <p:cNvPr id="40" name="Text Box 1052"/>
          <p:cNvSpPr txBox="1">
            <a:spLocks noChangeArrowheads="1"/>
          </p:cNvSpPr>
          <p:nvPr/>
        </p:nvSpPr>
        <p:spPr bwMode="auto">
          <a:xfrm>
            <a:off x="7234709" y="1441754"/>
            <a:ext cx="1705916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Spannungsmessung mit </a:t>
            </a:r>
            <a:br>
              <a:rPr lang="de-DE" sz="1000" b="1" dirty="0"/>
            </a:br>
            <a:r>
              <a:rPr lang="de-DE" sz="1000" b="1" dirty="0"/>
              <a:t>Spitzenwertdetektion</a:t>
            </a:r>
          </a:p>
        </p:txBody>
      </p:sp>
      <p:sp>
        <p:nvSpPr>
          <p:cNvPr id="41" name="Line 1053"/>
          <p:cNvSpPr>
            <a:spLocks noChangeShapeType="1"/>
          </p:cNvSpPr>
          <p:nvPr/>
        </p:nvSpPr>
        <p:spPr bwMode="auto">
          <a:xfrm flipV="1">
            <a:off x="6397611" y="1721519"/>
            <a:ext cx="872748" cy="110351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Line 1054"/>
          <p:cNvSpPr>
            <a:spLocks noChangeShapeType="1"/>
          </p:cNvSpPr>
          <p:nvPr/>
        </p:nvSpPr>
        <p:spPr bwMode="auto">
          <a:xfrm flipH="1" flipV="1">
            <a:off x="3847501" y="3226034"/>
            <a:ext cx="47044" cy="32794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Line 1055"/>
          <p:cNvSpPr>
            <a:spLocks noChangeShapeType="1"/>
          </p:cNvSpPr>
          <p:nvPr/>
        </p:nvSpPr>
        <p:spPr bwMode="auto">
          <a:xfrm flipH="1">
            <a:off x="1947895" y="4822391"/>
            <a:ext cx="1009899" cy="32554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 Box 1056"/>
          <p:cNvSpPr txBox="1">
            <a:spLocks noChangeArrowheads="1"/>
          </p:cNvSpPr>
          <p:nvPr/>
        </p:nvSpPr>
        <p:spPr bwMode="auto">
          <a:xfrm>
            <a:off x="362490" y="4194085"/>
            <a:ext cx="1788095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b="1" dirty="0" smtClean="0">
                <a:solidFill>
                  <a:srgbClr val="E2001A"/>
                </a:solidFill>
              </a:rPr>
              <a:t>Stufenschalter</a:t>
            </a:r>
          </a:p>
          <a:p>
            <a:pPr algn="l" eaLnBrk="0" hangingPunct="0">
              <a:spcBef>
                <a:spcPct val="0"/>
              </a:spcBef>
              <a:defRPr/>
            </a:pPr>
            <a:r>
              <a:rPr lang="de-DE" b="1" dirty="0" smtClean="0">
                <a:solidFill>
                  <a:srgbClr val="E2001A"/>
                </a:solidFill>
              </a:rPr>
              <a:t>(Stellglied) </a:t>
            </a:r>
          </a:p>
        </p:txBody>
      </p:sp>
      <p:sp>
        <p:nvSpPr>
          <p:cNvPr id="45" name="Line 1057"/>
          <p:cNvSpPr>
            <a:spLocks noChangeShapeType="1"/>
          </p:cNvSpPr>
          <p:nvPr/>
        </p:nvSpPr>
        <p:spPr bwMode="auto">
          <a:xfrm>
            <a:off x="6457631" y="3277325"/>
            <a:ext cx="1011865" cy="10667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Text Box 1058"/>
          <p:cNvSpPr txBox="1">
            <a:spLocks noChangeArrowheads="1"/>
          </p:cNvSpPr>
          <p:nvPr/>
        </p:nvSpPr>
        <p:spPr bwMode="auto">
          <a:xfrm>
            <a:off x="7514502" y="3203975"/>
            <a:ext cx="1627369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Laststrommessung mit </a:t>
            </a:r>
            <a:br>
              <a:rPr lang="de-DE" sz="1000" b="1" dirty="0"/>
            </a:br>
            <a:r>
              <a:rPr lang="de-DE" sz="1000" b="1" dirty="0"/>
              <a:t>Spitzenwertdetektion</a:t>
            </a:r>
          </a:p>
        </p:txBody>
      </p:sp>
      <p:sp>
        <p:nvSpPr>
          <p:cNvPr id="47" name="Rectangle 1059"/>
          <p:cNvSpPr>
            <a:spLocks noChangeArrowheads="1"/>
          </p:cNvSpPr>
          <p:nvPr/>
        </p:nvSpPr>
        <p:spPr bwMode="auto">
          <a:xfrm>
            <a:off x="2746138" y="1659349"/>
            <a:ext cx="10451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 dirty="0"/>
              <a:t>Druckentlastung </a:t>
            </a:r>
            <a:endParaRPr lang="de-DE" sz="1000" b="1" baseline="30000" dirty="0">
              <a:cs typeface="Arial" pitchFamily="34" charset="0"/>
            </a:endParaRPr>
          </a:p>
        </p:txBody>
      </p:sp>
      <p:sp>
        <p:nvSpPr>
          <p:cNvPr id="48" name="Line 1060"/>
          <p:cNvSpPr>
            <a:spLocks noChangeShapeType="1"/>
          </p:cNvSpPr>
          <p:nvPr/>
        </p:nvSpPr>
        <p:spPr bwMode="auto">
          <a:xfrm>
            <a:off x="3832901" y="1862957"/>
            <a:ext cx="1502164" cy="1291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9" name="Line 1061"/>
          <p:cNvSpPr>
            <a:spLocks noChangeShapeType="1"/>
          </p:cNvSpPr>
          <p:nvPr/>
        </p:nvSpPr>
        <p:spPr bwMode="auto">
          <a:xfrm flipH="1">
            <a:off x="3443571" y="1852076"/>
            <a:ext cx="382841" cy="15153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0" name="Text Box 1062"/>
          <p:cNvSpPr txBox="1">
            <a:spLocks noChangeArrowheads="1"/>
          </p:cNvSpPr>
          <p:nvPr/>
        </p:nvSpPr>
        <p:spPr bwMode="auto">
          <a:xfrm>
            <a:off x="3420965" y="3034862"/>
            <a:ext cx="76655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Gestänge</a:t>
            </a:r>
          </a:p>
        </p:txBody>
      </p:sp>
      <p:sp>
        <p:nvSpPr>
          <p:cNvPr id="51" name="Text Box 1063"/>
          <p:cNvSpPr txBox="1">
            <a:spLocks noChangeArrowheads="1"/>
          </p:cNvSpPr>
          <p:nvPr/>
        </p:nvSpPr>
        <p:spPr bwMode="auto">
          <a:xfrm>
            <a:off x="7784532" y="3879050"/>
            <a:ext cx="1160895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 smtClean="0"/>
              <a:t>Luftentfeuchter</a:t>
            </a:r>
            <a:endParaRPr lang="de-DE" sz="1000" b="1" baseline="30000" dirty="0">
              <a:cs typeface="Arial" pitchFamily="34" charset="0"/>
            </a:endParaRPr>
          </a:p>
        </p:txBody>
      </p:sp>
      <p:sp>
        <p:nvSpPr>
          <p:cNvPr id="52" name="Text Box 1066"/>
          <p:cNvSpPr txBox="1">
            <a:spLocks noChangeArrowheads="1"/>
          </p:cNvSpPr>
          <p:nvPr/>
        </p:nvSpPr>
        <p:spPr bwMode="auto">
          <a:xfrm>
            <a:off x="1526260" y="5672424"/>
            <a:ext cx="1102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 err="1"/>
              <a:t>Monitoringsystem</a:t>
            </a:r>
            <a:endParaRPr lang="de-DE" sz="1000" b="1" dirty="0"/>
          </a:p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 smtClean="0"/>
              <a:t>Transformator</a:t>
            </a:r>
            <a:endParaRPr lang="de-DE" sz="1000" b="1" dirty="0"/>
          </a:p>
        </p:txBody>
      </p:sp>
      <p:sp>
        <p:nvSpPr>
          <p:cNvPr id="53" name="Line 1067"/>
          <p:cNvSpPr>
            <a:spLocks noChangeShapeType="1"/>
          </p:cNvSpPr>
          <p:nvPr/>
        </p:nvSpPr>
        <p:spPr bwMode="auto">
          <a:xfrm flipH="1">
            <a:off x="2734667" y="4735212"/>
            <a:ext cx="1425920" cy="99472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" name="Text Box 1068"/>
          <p:cNvSpPr txBox="1">
            <a:spLocks noChangeArrowheads="1"/>
          </p:cNvSpPr>
          <p:nvPr/>
        </p:nvSpPr>
        <p:spPr bwMode="auto">
          <a:xfrm>
            <a:off x="5853100" y="5589240"/>
            <a:ext cx="2206442" cy="24622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de-DE" sz="1000" b="1" dirty="0"/>
              <a:t>Elektronische </a:t>
            </a:r>
            <a:r>
              <a:rPr lang="de-DE" sz="1000" b="1" dirty="0" smtClean="0"/>
              <a:t>Spannungsregler</a:t>
            </a:r>
            <a:endParaRPr lang="de-DE" sz="1000" b="1" dirty="0">
              <a:cs typeface="Arial" pitchFamily="34" charset="0"/>
            </a:endParaRPr>
          </a:p>
        </p:txBody>
      </p:sp>
      <p:sp>
        <p:nvSpPr>
          <p:cNvPr id="55" name="Line 1069"/>
          <p:cNvSpPr>
            <a:spLocks noChangeShapeType="1"/>
          </p:cNvSpPr>
          <p:nvPr/>
        </p:nvSpPr>
        <p:spPr bwMode="auto">
          <a:xfrm>
            <a:off x="4402296" y="4677704"/>
            <a:ext cx="1434031" cy="97762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Text Box 1073"/>
          <p:cNvSpPr txBox="1">
            <a:spLocks noChangeArrowheads="1"/>
          </p:cNvSpPr>
          <p:nvPr/>
        </p:nvSpPr>
        <p:spPr bwMode="auto">
          <a:xfrm>
            <a:off x="6381442" y="1241256"/>
            <a:ext cx="2418669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de-DE" sz="1000" b="1" dirty="0"/>
              <a:t>Verbundisolatoren für Durchführungen</a:t>
            </a:r>
          </a:p>
        </p:txBody>
      </p:sp>
      <p:sp>
        <p:nvSpPr>
          <p:cNvPr id="57" name="Line 1074"/>
          <p:cNvSpPr>
            <a:spLocks noChangeShapeType="1"/>
          </p:cNvSpPr>
          <p:nvPr/>
        </p:nvSpPr>
        <p:spPr bwMode="auto">
          <a:xfrm flipH="1">
            <a:off x="4764048" y="1455743"/>
            <a:ext cx="1628696" cy="672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8" name="Line 1075"/>
          <p:cNvSpPr>
            <a:spLocks noChangeShapeType="1"/>
          </p:cNvSpPr>
          <p:nvPr/>
        </p:nvSpPr>
        <p:spPr bwMode="auto">
          <a:xfrm flipH="1">
            <a:off x="5721150" y="1444863"/>
            <a:ext cx="678083" cy="747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9" name="Line 1076"/>
          <p:cNvSpPr>
            <a:spLocks noChangeShapeType="1"/>
          </p:cNvSpPr>
          <p:nvPr/>
        </p:nvSpPr>
        <p:spPr bwMode="auto">
          <a:xfrm>
            <a:off x="6384633" y="1465068"/>
            <a:ext cx="102199" cy="803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60" name="Rectangle 2"/>
          <p:cNvSpPr>
            <a:spLocks/>
          </p:cNvSpPr>
          <p:nvPr/>
        </p:nvSpPr>
        <p:spPr bwMode="auto">
          <a:xfrm>
            <a:off x="7068235" y="5994285"/>
            <a:ext cx="1686359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Maschinenfabrik Reinhausen</a:t>
            </a:r>
            <a:endParaRPr lang="de-DE" sz="8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393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Laststufenschalter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9" name="Picture 2" descr="Datei:Tap changing switch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982" y="1088740"/>
            <a:ext cx="2381250" cy="47625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669" y="1178750"/>
            <a:ext cx="233051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hteck 10"/>
          <p:cNvSpPr/>
          <p:nvPr/>
        </p:nvSpPr>
        <p:spPr>
          <a:xfrm>
            <a:off x="4054846" y="2438890"/>
            <a:ext cx="2068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en-US" b="1" dirty="0" err="1" smtClean="0">
                <a:solidFill>
                  <a:srgbClr val="5C6971"/>
                </a:solidFill>
                <a:cs typeface="Arial" charset="0"/>
                <a:sym typeface="Arial" charset="0"/>
              </a:rPr>
              <a:t>Funktionsprinzip</a:t>
            </a:r>
            <a:endParaRPr lang="en-US" b="1" dirty="0">
              <a:solidFill>
                <a:srgbClr val="5C6971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773743" y="3427476"/>
            <a:ext cx="2079357" cy="69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algn="r" defTabSz="822325"/>
            <a:r>
              <a:rPr lang="en-US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Stufenwähler</a:t>
            </a:r>
            <a:endParaRPr lang="en-US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  <a:p>
            <a:pPr marL="36513" algn="r" defTabSz="822325"/>
            <a:r>
              <a:rPr lang="en-US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(Tap Selector)</a:t>
            </a:r>
            <a:endParaRPr lang="en-US" b="1" i="1" dirty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158245" y="4914165"/>
            <a:ext cx="2140377" cy="69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en-US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Lastumschalter</a:t>
            </a:r>
            <a:endParaRPr lang="en-US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  <a:p>
            <a:pPr marL="36513" defTabSz="822325"/>
            <a:r>
              <a:rPr lang="en-US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(Diverter Switch)</a:t>
            </a:r>
            <a:endParaRPr lang="en-US" b="1" i="1" dirty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3600698" y="5161853"/>
            <a:ext cx="962952" cy="5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4000" tIns="180000" rIns="0" bIns="18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5095C8"/>
              </a:buClr>
              <a:buSzTx/>
              <a:buFont typeface="Wingdings" pitchFamily="2" charset="2"/>
              <a:buNone/>
              <a:tabLst/>
            </a:pPr>
            <a:r>
              <a:rPr kumimoji="0" lang="de-DE" sz="1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 action="ppaction://hlinkfile"/>
              </a:rPr>
              <a:t>Animation</a:t>
            </a:r>
            <a:endParaRPr kumimoji="0" lang="de-DE" sz="1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3737865" y="5724255"/>
            <a:ext cx="1686359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Maschinenfabrik Reinhausen</a:t>
            </a:r>
            <a:endParaRPr lang="de-DE" sz="8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544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erade Verbindung mit Pfeil 170"/>
          <p:cNvCxnSpPr>
            <a:cxnSpLocks noChangeShapeType="1"/>
          </p:cNvCxnSpPr>
          <p:nvPr/>
        </p:nvCxnSpPr>
        <p:spPr bwMode="gray">
          <a:xfrm flipV="1">
            <a:off x="2799577" y="4737682"/>
            <a:ext cx="1003565" cy="79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7" name="Rechteck 87"/>
          <p:cNvSpPr>
            <a:spLocks noChangeArrowheads="1"/>
          </p:cNvSpPr>
          <p:nvPr/>
        </p:nvSpPr>
        <p:spPr bwMode="gray">
          <a:xfrm>
            <a:off x="901171" y="4596275"/>
            <a:ext cx="1950244" cy="109242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000" kern="0" smtClean="0">
                <a:solidFill>
                  <a:sysClr val="windowText" lastClr="000000"/>
                </a:solidFill>
              </a:rPr>
              <a:t>               ED           VACUTAP</a:t>
            </a:r>
            <a:r>
              <a:rPr lang="de-DE" sz="1000" kern="0" baseline="30000">
                <a:solidFill>
                  <a:sysClr val="windowText" lastClr="000000"/>
                </a:solidFill>
              </a:rPr>
              <a:t>®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7850" y="914400"/>
            <a:ext cx="8261879" cy="5334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00000"/>
              </a:lnSpc>
              <a:buNone/>
            </a:pPr>
            <a:r>
              <a:rPr lang="de-DE" sz="1800" smtClean="0">
                <a:solidFill>
                  <a:srgbClr val="5C6971"/>
                </a:solidFill>
              </a:rPr>
              <a:t>Spannung ist abhängig vom Lastzustand</a:t>
            </a:r>
            <a:endParaRPr lang="de-DE" sz="1800" b="0" smtClean="0">
              <a:solidFill>
                <a:srgbClr val="5C6971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de-DE" sz="1800" smtClean="0">
                <a:solidFill>
                  <a:srgbClr val="5C6971"/>
                </a:solidFill>
              </a:rPr>
              <a:t>Spannungsabfall bei erhöhter Last (an der Impedanz des Netzes)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de-DE" sz="1800" smtClean="0">
                <a:solidFill>
                  <a:srgbClr val="5C6971"/>
                </a:solidFill>
              </a:rPr>
              <a:t>Spannungsanstieg bei niedriger Last bzw. bei Einspeisung</a:t>
            </a:r>
          </a:p>
          <a:p>
            <a:pPr lvl="1">
              <a:lnSpc>
                <a:spcPct val="100000"/>
              </a:lnSpc>
            </a:pPr>
            <a:endParaRPr lang="de-DE" sz="1800" smtClean="0"/>
          </a:p>
          <a:p>
            <a:pPr lvl="1">
              <a:lnSpc>
                <a:spcPct val="100000"/>
              </a:lnSpc>
            </a:pPr>
            <a:endParaRPr lang="de-DE" sz="18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r>
              <a:rPr lang="de-DE" sz="1400" smtClean="0"/>
              <a:t>Laststufenschalter</a:t>
            </a:r>
          </a:p>
        </p:txBody>
      </p:sp>
      <p:cxnSp>
        <p:nvCxnSpPr>
          <p:cNvPr id="7" name="Gerade Verbindung mit Pfeil 170"/>
          <p:cNvCxnSpPr>
            <a:cxnSpLocks noChangeShapeType="1"/>
          </p:cNvCxnSpPr>
          <p:nvPr/>
        </p:nvCxnSpPr>
        <p:spPr bwMode="gray">
          <a:xfrm rot="5400000" flipH="1" flipV="1">
            <a:off x="4492824" y="3420455"/>
            <a:ext cx="285750" cy="1719"/>
          </a:xfrm>
          <a:prstGeom prst="straightConnector1">
            <a:avLst/>
          </a:prstGeom>
          <a:noFill/>
          <a:ln w="19050" algn="ctr">
            <a:solidFill>
              <a:srgbClr val="848484"/>
            </a:solidFill>
            <a:round/>
            <a:headEnd/>
            <a:tailEnd type="arrow" w="med" len="med"/>
          </a:ln>
        </p:spPr>
      </p:cxnSp>
      <p:cxnSp>
        <p:nvCxnSpPr>
          <p:cNvPr id="8" name="Gerade Verbindung mit Pfeil 170"/>
          <p:cNvCxnSpPr>
            <a:cxnSpLocks noChangeShapeType="1"/>
          </p:cNvCxnSpPr>
          <p:nvPr/>
        </p:nvCxnSpPr>
        <p:spPr bwMode="gray">
          <a:xfrm rot="5400000">
            <a:off x="5057842" y="3325998"/>
            <a:ext cx="287337" cy="1720"/>
          </a:xfrm>
          <a:prstGeom prst="straightConnector1">
            <a:avLst/>
          </a:prstGeom>
          <a:noFill/>
          <a:ln w="19050" algn="ctr">
            <a:solidFill>
              <a:srgbClr val="848484"/>
            </a:solidFill>
            <a:round/>
            <a:headEnd/>
            <a:tailEnd type="arrow" w="med" len="med"/>
          </a:ln>
        </p:spPr>
      </p:cxnSp>
      <p:cxnSp>
        <p:nvCxnSpPr>
          <p:cNvPr id="9" name="Gerade Verbindung mit Pfeil 170"/>
          <p:cNvCxnSpPr>
            <a:cxnSpLocks noChangeShapeType="1"/>
          </p:cNvCxnSpPr>
          <p:nvPr/>
        </p:nvCxnSpPr>
        <p:spPr bwMode="gray">
          <a:xfrm flipV="1">
            <a:off x="2801039" y="3630422"/>
            <a:ext cx="1003565" cy="79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0" name="Textfeld 182"/>
          <p:cNvSpPr txBox="1">
            <a:spLocks noChangeArrowheads="1"/>
          </p:cNvSpPr>
          <p:nvPr/>
        </p:nvSpPr>
        <p:spPr bwMode="gray">
          <a:xfrm>
            <a:off x="7064904" y="2950376"/>
            <a:ext cx="1946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800" b="1" kern="0">
                <a:solidFill>
                  <a:sysClr val="windowText" lastClr="000000"/>
                </a:solidFill>
              </a:rPr>
              <a:t>Regelgröße</a:t>
            </a:r>
            <a:br>
              <a:rPr lang="de-DE" sz="1800" b="1" kern="0">
                <a:solidFill>
                  <a:sysClr val="windowText" lastClr="000000"/>
                </a:solidFill>
              </a:rPr>
            </a:br>
            <a:r>
              <a:rPr lang="de-DE" sz="1800" kern="0">
                <a:solidFill>
                  <a:sysClr val="windowText" lastClr="000000"/>
                </a:solidFill>
              </a:rPr>
              <a:t>Netzspannung</a:t>
            </a:r>
          </a:p>
        </p:txBody>
      </p:sp>
      <p:cxnSp>
        <p:nvCxnSpPr>
          <p:cNvPr id="11" name="Gerade Verbindung mit Pfeil 186"/>
          <p:cNvCxnSpPr>
            <a:cxnSpLocks noChangeShapeType="1"/>
          </p:cNvCxnSpPr>
          <p:nvPr/>
        </p:nvCxnSpPr>
        <p:spPr bwMode="gray">
          <a:xfrm rot="10800000">
            <a:off x="6117307" y="5953376"/>
            <a:ext cx="1360410" cy="236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2" name="Textfeld 191"/>
          <p:cNvSpPr txBox="1">
            <a:spLocks noChangeArrowheads="1"/>
          </p:cNvSpPr>
          <p:nvPr/>
        </p:nvSpPr>
        <p:spPr bwMode="gray">
          <a:xfrm>
            <a:off x="7248998" y="5686692"/>
            <a:ext cx="1946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800" b="1" kern="0">
                <a:solidFill>
                  <a:sysClr val="windowText" lastClr="000000"/>
                </a:solidFill>
              </a:rPr>
              <a:t>Sollwert</a:t>
            </a:r>
            <a:br>
              <a:rPr lang="de-DE" sz="1800" b="1" kern="0">
                <a:solidFill>
                  <a:sysClr val="windowText" lastClr="000000"/>
                </a:solidFill>
              </a:rPr>
            </a:br>
            <a:r>
              <a:rPr lang="de-DE" sz="1800" kern="0">
                <a:solidFill>
                  <a:sysClr val="windowText" lastClr="000000"/>
                </a:solidFill>
              </a:rPr>
              <a:t>Netzspannung</a:t>
            </a:r>
          </a:p>
        </p:txBody>
      </p:sp>
      <p:cxnSp>
        <p:nvCxnSpPr>
          <p:cNvPr id="13" name="Gerade Verbindung mit Pfeil 203"/>
          <p:cNvCxnSpPr>
            <a:cxnSpLocks noChangeShapeType="1"/>
          </p:cNvCxnSpPr>
          <p:nvPr/>
        </p:nvCxnSpPr>
        <p:spPr bwMode="gray">
          <a:xfrm rot="5400000">
            <a:off x="7736879" y="3920288"/>
            <a:ext cx="613801" cy="7501"/>
          </a:xfrm>
          <a:prstGeom prst="straightConnector1">
            <a:avLst/>
          </a:prstGeom>
          <a:noFill/>
          <a:ln w="2222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4" name="Rechteck 87"/>
          <p:cNvSpPr>
            <a:spLocks noChangeArrowheads="1"/>
          </p:cNvSpPr>
          <p:nvPr/>
        </p:nvSpPr>
        <p:spPr bwMode="gray">
          <a:xfrm>
            <a:off x="901171" y="2880763"/>
            <a:ext cx="1950244" cy="1361288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kern="0">
                <a:solidFill>
                  <a:sysClr val="windowText" lastClr="000000"/>
                </a:solidFill>
              </a:rPr>
              <a:t>Netzlast</a:t>
            </a:r>
          </a:p>
        </p:txBody>
      </p:sp>
      <p:sp>
        <p:nvSpPr>
          <p:cNvPr id="15" name="Rechteck 88"/>
          <p:cNvSpPr>
            <a:spLocks noChangeArrowheads="1"/>
          </p:cNvSpPr>
          <p:nvPr/>
        </p:nvSpPr>
        <p:spPr bwMode="gray">
          <a:xfrm>
            <a:off x="920470" y="2894265"/>
            <a:ext cx="1913413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Störgröße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37188"/>
              </p:ext>
            </p:extLst>
          </p:nvPr>
        </p:nvGraphicFramePr>
        <p:xfrm>
          <a:off x="1332839" y="3291139"/>
          <a:ext cx="108690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hoto Editor Photo" r:id="rId3" imgW="5706272" imgH="3905795" progId="">
                  <p:embed/>
                </p:oleObj>
              </mc:Choice>
              <mc:Fallback>
                <p:oleObj name="Photo Editor Photo" r:id="rId3" imgW="5706272" imgH="39057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68" b="975"/>
                      <a:stretch>
                        <a:fillRect/>
                      </a:stretch>
                    </p:blipFill>
                    <p:spPr bwMode="gray">
                      <a:xfrm>
                        <a:off x="1332839" y="3291139"/>
                        <a:ext cx="108690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88"/>
          <p:cNvSpPr>
            <a:spLocks noChangeArrowheads="1"/>
          </p:cNvSpPr>
          <p:nvPr/>
        </p:nvSpPr>
        <p:spPr bwMode="gray">
          <a:xfrm>
            <a:off x="909938" y="4607023"/>
            <a:ext cx="1921600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Stelleinrichtung</a:t>
            </a:r>
          </a:p>
        </p:txBody>
      </p:sp>
      <p:cxnSp>
        <p:nvCxnSpPr>
          <p:cNvPr id="21" name="AutoShape 94"/>
          <p:cNvCxnSpPr>
            <a:cxnSpLocks noChangeShapeType="1"/>
          </p:cNvCxnSpPr>
          <p:nvPr/>
        </p:nvCxnSpPr>
        <p:spPr bwMode="gray">
          <a:xfrm rot="10800000">
            <a:off x="1876293" y="5695865"/>
            <a:ext cx="2036233" cy="395288"/>
          </a:xfrm>
          <a:prstGeom prst="bentConnector2">
            <a:avLst/>
          </a:prstGeom>
          <a:noFill/>
          <a:ln w="19050">
            <a:solidFill>
              <a:srgbClr val="0070C0"/>
            </a:solidFill>
            <a:miter lim="800000"/>
            <a:headEnd/>
            <a:tailEnd type="arrow" w="med" len="med"/>
          </a:ln>
        </p:spPr>
      </p:cxnSp>
      <p:cxnSp>
        <p:nvCxnSpPr>
          <p:cNvPr id="24" name="AutoShape 98"/>
          <p:cNvCxnSpPr>
            <a:cxnSpLocks noChangeShapeType="1"/>
          </p:cNvCxnSpPr>
          <p:nvPr/>
        </p:nvCxnSpPr>
        <p:spPr bwMode="gray">
          <a:xfrm rot="5400000">
            <a:off x="6869510" y="4396589"/>
            <a:ext cx="428625" cy="1922727"/>
          </a:xfrm>
          <a:prstGeom prst="bentConnector2">
            <a:avLst/>
          </a:prstGeom>
          <a:noFill/>
          <a:ln w="19050">
            <a:solidFill>
              <a:srgbClr val="0070C0"/>
            </a:solidFill>
            <a:miter lim="800000"/>
            <a:headEnd/>
            <a:tailEnd type="arrow" w="med" len="med"/>
          </a:ln>
        </p:spPr>
      </p:cxnSp>
      <p:cxnSp>
        <p:nvCxnSpPr>
          <p:cNvPr id="25" name="Gerade Verbindung mit Pfeil 186"/>
          <p:cNvCxnSpPr>
            <a:cxnSpLocks noChangeShapeType="1"/>
            <a:endCxn id="27" idx="3"/>
          </p:cNvCxnSpPr>
          <p:nvPr/>
        </p:nvCxnSpPr>
        <p:spPr bwMode="gray">
          <a:xfrm rot="10800000" flipV="1">
            <a:off x="6104926" y="3621536"/>
            <a:ext cx="3300285" cy="79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 type="arrow" w="med" len="med"/>
            <a:tailEnd/>
          </a:ln>
        </p:spPr>
      </p:cxnSp>
      <p:sp>
        <p:nvSpPr>
          <p:cNvPr id="26" name="Rechteck 87"/>
          <p:cNvSpPr>
            <a:spLocks noChangeArrowheads="1"/>
          </p:cNvSpPr>
          <p:nvPr/>
        </p:nvSpPr>
        <p:spPr bwMode="gray">
          <a:xfrm>
            <a:off x="3783542" y="3459414"/>
            <a:ext cx="2338917" cy="143986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</a:rPr>
              <a:t>Regeltransformator</a:t>
            </a:r>
          </a:p>
        </p:txBody>
      </p:sp>
      <p:sp>
        <p:nvSpPr>
          <p:cNvPr id="27" name="Rechteck 88"/>
          <p:cNvSpPr>
            <a:spLocks noChangeArrowheads="1"/>
          </p:cNvSpPr>
          <p:nvPr/>
        </p:nvSpPr>
        <p:spPr bwMode="gray">
          <a:xfrm>
            <a:off x="3813371" y="3478662"/>
            <a:ext cx="2291554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Regelstrecke</a:t>
            </a:r>
          </a:p>
        </p:txBody>
      </p:sp>
      <p:pic>
        <p:nvPicPr>
          <p:cNvPr id="28" name="Picture 61" descr="transfor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450821" y="3863299"/>
            <a:ext cx="100435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hteck 87"/>
          <p:cNvSpPr>
            <a:spLocks noChangeArrowheads="1"/>
          </p:cNvSpPr>
          <p:nvPr/>
        </p:nvSpPr>
        <p:spPr bwMode="gray">
          <a:xfrm>
            <a:off x="3783542" y="5178901"/>
            <a:ext cx="2338917" cy="104387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lvl="1">
              <a:lnSpc>
                <a:spcPct val="100000"/>
              </a:lnSpc>
              <a:buNone/>
            </a:pPr>
            <a:r>
              <a:rPr lang="de-DE" sz="1400" smtClean="0"/>
              <a:t>Spannungsregler</a:t>
            </a:r>
          </a:p>
        </p:txBody>
      </p:sp>
      <p:sp>
        <p:nvSpPr>
          <p:cNvPr id="30" name="Rechteck 88"/>
          <p:cNvSpPr>
            <a:spLocks noChangeArrowheads="1"/>
          </p:cNvSpPr>
          <p:nvPr/>
        </p:nvSpPr>
        <p:spPr bwMode="gray">
          <a:xfrm>
            <a:off x="3813371" y="5183440"/>
            <a:ext cx="2300321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Regler</a:t>
            </a:r>
          </a:p>
        </p:txBody>
      </p:sp>
      <p:sp>
        <p:nvSpPr>
          <p:cNvPr id="32" name="Oval 96"/>
          <p:cNvSpPr>
            <a:spLocks noChangeArrowheads="1"/>
          </p:cNvSpPr>
          <p:nvPr/>
        </p:nvSpPr>
        <p:spPr bwMode="gray">
          <a:xfrm>
            <a:off x="3778384" y="4677026"/>
            <a:ext cx="173698" cy="160338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795581" y="2298137"/>
            <a:ext cx="2340636" cy="98030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000" kern="0">
              <a:solidFill>
                <a:srgbClr val="000000"/>
              </a:solidFill>
            </a:endParaRPr>
          </a:p>
        </p:txBody>
      </p:sp>
      <p:sp>
        <p:nvSpPr>
          <p:cNvPr id="34" name="Rechteck 88"/>
          <p:cNvSpPr>
            <a:spLocks noChangeArrowheads="1"/>
          </p:cNvSpPr>
          <p:nvPr/>
        </p:nvSpPr>
        <p:spPr bwMode="gray">
          <a:xfrm>
            <a:off x="3804605" y="2308476"/>
            <a:ext cx="2321126" cy="287338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 smtClean="0">
                <a:solidFill>
                  <a:sysClr val="windowText" lastClr="000000"/>
                </a:solidFill>
              </a:rPr>
              <a:t>Überwachung</a:t>
            </a:r>
            <a:endParaRPr lang="de-DE" sz="1600" b="1" kern="0">
              <a:solidFill>
                <a:sysClr val="windowText" lastClr="000000"/>
              </a:solidFill>
            </a:endParaRPr>
          </a:p>
        </p:txBody>
      </p:sp>
      <p:sp>
        <p:nvSpPr>
          <p:cNvPr id="35" name="Rechteck 87"/>
          <p:cNvSpPr>
            <a:spLocks noChangeArrowheads="1"/>
          </p:cNvSpPr>
          <p:nvPr/>
        </p:nvSpPr>
        <p:spPr bwMode="gray">
          <a:xfrm>
            <a:off x="7070065" y="3964239"/>
            <a:ext cx="1950244" cy="1263216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000" kern="0">
                <a:solidFill>
                  <a:sysClr val="windowText" lastClr="000000"/>
                </a:solidFill>
              </a:rPr>
              <a:t>Messwandler</a:t>
            </a:r>
          </a:p>
        </p:txBody>
      </p:sp>
      <p:sp>
        <p:nvSpPr>
          <p:cNvPr id="36" name="Rechteck 88"/>
          <p:cNvSpPr>
            <a:spLocks noChangeArrowheads="1"/>
          </p:cNvSpPr>
          <p:nvPr/>
        </p:nvSpPr>
        <p:spPr bwMode="gray">
          <a:xfrm>
            <a:off x="7083230" y="3983487"/>
            <a:ext cx="1919546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Messeinrichtung</a:t>
            </a:r>
          </a:p>
        </p:txBody>
      </p:sp>
      <p:grpSp>
        <p:nvGrpSpPr>
          <p:cNvPr id="2" name="Gruppieren 70"/>
          <p:cNvGrpSpPr>
            <a:grpSpLocks/>
          </p:cNvGrpSpPr>
          <p:nvPr/>
        </p:nvGrpSpPr>
        <p:grpSpPr bwMode="auto">
          <a:xfrm>
            <a:off x="7441540" y="4374630"/>
            <a:ext cx="1044308" cy="577697"/>
            <a:chOff x="6869113" y="3681413"/>
            <a:chExt cx="1112838" cy="739775"/>
          </a:xfrm>
        </p:grpSpPr>
        <p:sp>
          <p:nvSpPr>
            <p:cNvPr id="38" name="Line 9"/>
            <p:cNvSpPr>
              <a:spLocks noChangeShapeType="1"/>
            </p:cNvSpPr>
            <p:nvPr/>
          </p:nvSpPr>
          <p:spPr bwMode="gray">
            <a:xfrm>
              <a:off x="7175500" y="3681413"/>
              <a:ext cx="0" cy="7397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val 18"/>
            <p:cNvSpPr>
              <a:spLocks noChangeArrowheads="1"/>
            </p:cNvSpPr>
            <p:nvPr/>
          </p:nvSpPr>
          <p:spPr bwMode="gray">
            <a:xfrm>
              <a:off x="7067550" y="3795713"/>
              <a:ext cx="220663" cy="22542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gray">
            <a:xfrm>
              <a:off x="7175500" y="4144963"/>
              <a:ext cx="298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AutoShape 22"/>
            <p:cNvSpPr>
              <a:spLocks noChangeArrowheads="1"/>
            </p:cNvSpPr>
            <p:nvPr/>
          </p:nvSpPr>
          <p:spPr bwMode="gray">
            <a:xfrm rot="-5400000">
              <a:off x="7436645" y="3890169"/>
              <a:ext cx="544512" cy="495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72 w 21600"/>
                <a:gd name="T13" fmla="*/ 0 h 21600"/>
                <a:gd name="T14" fmla="*/ 19528 w 21600"/>
                <a:gd name="T15" fmla="*/ 5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47" y="3877"/>
                  </a:moveTo>
                  <a:cubicBezTo>
                    <a:pt x="6342" y="2370"/>
                    <a:pt x="8531" y="1537"/>
                    <a:pt x="10800" y="1538"/>
                  </a:cubicBezTo>
                  <a:cubicBezTo>
                    <a:pt x="13068" y="1538"/>
                    <a:pt x="15257" y="2370"/>
                    <a:pt x="16952" y="3877"/>
                  </a:cubicBezTo>
                  <a:lnTo>
                    <a:pt x="17974" y="2727"/>
                  </a:lnTo>
                  <a:cubicBezTo>
                    <a:pt x="15997" y="970"/>
                    <a:pt x="13444" y="-1"/>
                    <a:pt x="10799" y="0"/>
                  </a:cubicBezTo>
                  <a:cubicBezTo>
                    <a:pt x="8155" y="0"/>
                    <a:pt x="5602" y="970"/>
                    <a:pt x="3625" y="2727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gray">
            <a:xfrm>
              <a:off x="7523164" y="4029075"/>
              <a:ext cx="220662" cy="22383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Textfeld 164"/>
            <p:cNvSpPr txBox="1">
              <a:spLocks noChangeArrowheads="1"/>
            </p:cNvSpPr>
            <p:nvPr/>
          </p:nvSpPr>
          <p:spPr bwMode="gray">
            <a:xfrm>
              <a:off x="7731126" y="4019550"/>
              <a:ext cx="250825" cy="35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ysClr val="windowText" lastClr="000000"/>
                  </a:solidFill>
                </a:rPr>
                <a:t>U</a:t>
              </a:r>
            </a:p>
          </p:txBody>
        </p:sp>
        <p:sp>
          <p:nvSpPr>
            <p:cNvPr id="44" name="Textfeld 165"/>
            <p:cNvSpPr txBox="1">
              <a:spLocks noChangeArrowheads="1"/>
            </p:cNvSpPr>
            <p:nvPr/>
          </p:nvSpPr>
          <p:spPr bwMode="gray">
            <a:xfrm flipH="1">
              <a:off x="6869113" y="3770313"/>
              <a:ext cx="265112" cy="35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ysClr val="windowText" lastClr="000000"/>
                  </a:solidFill>
                </a:rPr>
                <a:t>I</a:t>
              </a:r>
            </a:p>
          </p:txBody>
        </p:sp>
      </p:grpSp>
      <p:sp>
        <p:nvSpPr>
          <p:cNvPr id="46" name="Rechteck 45"/>
          <p:cNvSpPr/>
          <p:nvPr/>
        </p:nvSpPr>
        <p:spPr bwMode="auto">
          <a:xfrm>
            <a:off x="1127575" y="5409220"/>
            <a:ext cx="1575175" cy="225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5" name="Titel 6"/>
          <p:cNvSpPr>
            <a:spLocks noGrp="1"/>
          </p:cNvSpPr>
          <p:nvPr>
            <p:ph type="title"/>
          </p:nvPr>
        </p:nvSpPr>
        <p:spPr>
          <a:xfrm>
            <a:off x="762000" y="330200"/>
            <a:ext cx="8534400" cy="469900"/>
          </a:xfrm>
        </p:spPr>
        <p:txBody>
          <a:bodyPr/>
          <a:lstStyle/>
          <a:p>
            <a:pPr lvl="0"/>
            <a:r>
              <a:rPr lang="de-DE" smtClean="0"/>
              <a:t>Spannungsregelung</a:t>
            </a:r>
            <a:r>
              <a:rPr lang="de-DE" smtClean="0">
                <a:solidFill>
                  <a:srgbClr val="5C6971"/>
                </a:solidFill>
              </a:rPr>
              <a:t/>
            </a:r>
            <a:br>
              <a:rPr lang="de-DE" smtClean="0">
                <a:solidFill>
                  <a:srgbClr val="5C6971"/>
                </a:solidFill>
              </a:rPr>
            </a:br>
            <a:endParaRPr lang="de-DE"/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3782870" y="6309320"/>
            <a:ext cx="1686359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Maschinenfabrik Reinhausen</a:t>
            </a:r>
            <a:endParaRPr lang="de-DE" sz="8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9" name="Pictur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05393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Angebot und Nachfrage - Regelungstechnik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Übersicht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Spannungsregelung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Leistungsregelung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Wirtschaftliches Umfeld</a:t>
            </a:r>
          </a:p>
        </p:txBody>
      </p:sp>
    </p:spTree>
    <p:extLst>
      <p:ext uri="{BB962C8B-B14F-4D97-AF65-F5344CB8AC3E}">
        <p14:creationId xmlns:p14="http://schemas.microsoft.com/office/powerpoint/2010/main" val="4086379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FBFBF"/>
      </a:folHlink>
    </a:clrScheme>
    <a:fontScheme name="Leere Prä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671</Words>
  <Characters>0</Characters>
  <Application>Microsoft Macintosh PowerPoint</Application>
  <PresentationFormat>A4-Papier (210x297 mm)</PresentationFormat>
  <Lines>0</Lines>
  <Paragraphs>281</Paragraphs>
  <Slides>23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Leere Präsentation</vt:lpstr>
      <vt:lpstr>Photo Editor Photo</vt:lpstr>
      <vt:lpstr>Energietechnik  Teil 3 – Angebot und Nachfrage </vt:lpstr>
      <vt:lpstr>Inhalt</vt:lpstr>
      <vt:lpstr>Funktionsprinzip der Regelung</vt:lpstr>
      <vt:lpstr>Informations- und Regelungstechnik </vt:lpstr>
      <vt:lpstr>Inhalt</vt:lpstr>
      <vt:lpstr>Regelung am Transformator </vt:lpstr>
      <vt:lpstr>Laststufenschalter </vt:lpstr>
      <vt:lpstr>Spannungsregelung </vt:lpstr>
      <vt:lpstr>Inhalt</vt:lpstr>
      <vt:lpstr>Leistungsregelung </vt:lpstr>
      <vt:lpstr>Leistungsregelung im Netz </vt:lpstr>
      <vt:lpstr>Leistungsregelung im Netz </vt:lpstr>
      <vt:lpstr>Leistungsregelung im Netz </vt:lpstr>
      <vt:lpstr>Leistungsregelung im Netz </vt:lpstr>
      <vt:lpstr>Inhalt</vt:lpstr>
      <vt:lpstr>Übertragungsnetz </vt:lpstr>
      <vt:lpstr>Wirtschaftliches Umfeld </vt:lpstr>
      <vt:lpstr>Wirtschaftliches Umfeld </vt:lpstr>
      <vt:lpstr>Leistungsregelung </vt:lpstr>
      <vt:lpstr>Wirtschaftliches Umfeld </vt:lpstr>
      <vt:lpstr>Wirtschaftliches Umfeld </vt:lpstr>
      <vt:lpstr>Einflüsse erneuerbarer Energien </vt:lpstr>
      <vt:lpstr>Energietechnik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Stephan Rupp</dc:creator>
  <cp:keywords/>
  <dc:description/>
  <cp:lastModifiedBy>Stephan Rupp</cp:lastModifiedBy>
  <cp:revision>284</cp:revision>
  <cp:lastPrinted>2014-03-19T20:35:16Z</cp:lastPrinted>
  <dcterms:modified xsi:type="dcterms:W3CDTF">2014-09-18T16:44:34Z</dcterms:modified>
  <cp:category/>
</cp:coreProperties>
</file>