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7"/>
  </p:notesMasterIdLst>
  <p:sldIdLst>
    <p:sldId id="256" r:id="rId2"/>
    <p:sldId id="319" r:id="rId3"/>
    <p:sldId id="636" r:id="rId4"/>
    <p:sldId id="628" r:id="rId5"/>
    <p:sldId id="640" r:id="rId6"/>
    <p:sldId id="641" r:id="rId7"/>
    <p:sldId id="631" r:id="rId8"/>
    <p:sldId id="632" r:id="rId9"/>
    <p:sldId id="653" r:id="rId10"/>
    <p:sldId id="629" r:id="rId11"/>
    <p:sldId id="642" r:id="rId12"/>
    <p:sldId id="643" r:id="rId13"/>
    <p:sldId id="654" r:id="rId14"/>
    <p:sldId id="655" r:id="rId15"/>
    <p:sldId id="656" r:id="rId16"/>
    <p:sldId id="657" r:id="rId17"/>
    <p:sldId id="658" r:id="rId18"/>
    <p:sldId id="659" r:id="rId19"/>
    <p:sldId id="660" r:id="rId20"/>
    <p:sldId id="661" r:id="rId21"/>
    <p:sldId id="662" r:id="rId22"/>
    <p:sldId id="663" r:id="rId23"/>
    <p:sldId id="664" r:id="rId24"/>
    <p:sldId id="665" r:id="rId25"/>
    <p:sldId id="601" r:id="rId26"/>
  </p:sldIdLst>
  <p:sldSz cx="9906000" cy="6858000" type="A4"/>
  <p:notesSz cx="6858000" cy="9144000"/>
  <p:defaultTextStyle>
    <a:defPPr>
      <a:defRPr lang="en-US"/>
    </a:defPPr>
    <a:lvl1pPr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5C6971"/>
    <a:srgbClr val="E2001A"/>
    <a:srgbClr val="C3C1FF"/>
    <a:srgbClr val="FFAF52"/>
    <a:srgbClr val="FFFF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4" autoAdjust="0"/>
    <p:restoredTop sz="95231" autoAdjust="0"/>
  </p:normalViewPr>
  <p:slideViewPr>
    <p:cSldViewPr>
      <p:cViewPr varScale="1">
        <p:scale>
          <a:sx n="130" d="100"/>
          <a:sy n="130" d="100"/>
        </p:scale>
        <p:origin x="-376" y="-1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0376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028877" y="6399330"/>
            <a:ext cx="28416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fld id="{BA97FCF7-B80B-422F-BECD-C37B9F1AEEC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0200"/>
            <a:ext cx="85344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13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>
                <a:sym typeface="Arial" charset="0"/>
              </a:rPr>
              <a:t>Click to edit Master text styles</a:t>
            </a:r>
          </a:p>
          <a:p>
            <a:pPr lvl="1"/>
            <a:r>
              <a:rPr lang="de-DE" smtClean="0">
                <a:sym typeface="Arial" charset="0"/>
              </a:rPr>
              <a:t>Second level</a:t>
            </a:r>
          </a:p>
          <a:p>
            <a:pPr lvl="2"/>
            <a:r>
              <a:rPr lang="de-DE" smtClean="0">
                <a:sym typeface="Arial" charset="0"/>
              </a:rPr>
              <a:t>Third level</a:t>
            </a:r>
          </a:p>
          <a:p>
            <a:pPr lvl="3"/>
            <a:r>
              <a:rPr lang="de-DE" smtClean="0">
                <a:sym typeface="Arial" charset="0"/>
              </a:rPr>
              <a:t>Fourth level</a:t>
            </a:r>
          </a:p>
          <a:p>
            <a:pPr lvl="4"/>
            <a:r>
              <a:rPr lang="de-DE" smtClean="0">
                <a:sym typeface="Arial" charset="0"/>
              </a:rPr>
              <a:t>Fifth level</a:t>
            </a: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767535" y="6399330"/>
            <a:ext cx="2142573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200" dirty="0" smtClean="0">
                <a:solidFill>
                  <a:schemeClr val="tx1"/>
                </a:solidFill>
                <a:cs typeface="Arial" charset="0"/>
              </a:rPr>
              <a:t>Energietechnik, Teil 4, S. Rupp</a:t>
            </a:r>
            <a:endParaRPr lang="de-DE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7366798" y="6399330"/>
            <a:ext cx="1951687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200" smtClean="0">
                <a:solidFill>
                  <a:schemeClr val="tx1"/>
                </a:solidFill>
                <a:cs typeface="Arial" charset="0"/>
              </a:rPr>
              <a:t>5. Semester, </a:t>
            </a:r>
            <a:r>
              <a:rPr lang="de-DE" sz="1200" noProof="0" smtClean="0">
                <a:solidFill>
                  <a:schemeClr val="tx1"/>
                </a:solidFill>
                <a:cs typeface="Arial" charset="0"/>
              </a:rPr>
              <a:t>Elektrotechnik</a:t>
            </a:r>
            <a:endParaRPr lang="de-DE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028877" y="6399330"/>
            <a:ext cx="28416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fld id="{BA97FCF7-B80B-422F-BECD-C37B9F1AEEC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xmlns:p14="http://schemas.microsoft.com/office/powerpoint/2010/main"/>
  <p:hf hdr="0" ftr="0" dt="0"/>
  <p:txStyles>
    <p:titleStyle>
      <a:lvl1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+mj-lt"/>
          <a:ea typeface="+mj-ea"/>
          <a:cs typeface="+mj-cs"/>
          <a:sym typeface="Arial" charset="0"/>
        </a:defRPr>
      </a:lvl1pPr>
      <a:lvl2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06388" indent="-304800" algn="l" rtl="0" fontAlgn="base">
        <a:spcBef>
          <a:spcPts val="700"/>
        </a:spcBef>
        <a:spcAft>
          <a:spcPct val="0"/>
        </a:spcAft>
        <a:buClr>
          <a:srgbClr val="5C6971"/>
        </a:buClr>
        <a:buSzPct val="100000"/>
        <a:buFont typeface="Arial" charset="0"/>
        <a:buChar char="•"/>
        <a:defRPr sz="2400">
          <a:solidFill>
            <a:srgbClr val="5C6971"/>
          </a:solidFill>
          <a:latin typeface="+mn-lt"/>
          <a:ea typeface="+mn-ea"/>
          <a:cs typeface="+mn-cs"/>
          <a:sym typeface="Arial" charset="0"/>
        </a:defRPr>
      </a:lvl1pPr>
      <a:lvl2pPr marL="730250" indent="-284163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30188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509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970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427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884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41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798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gif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812540" y="1808820"/>
            <a:ext cx="8534400" cy="533515"/>
          </a:xfrm>
          <a:ln/>
        </p:spPr>
        <p:txBody>
          <a:bodyPr rIns="132026"/>
          <a:lstStyle/>
          <a:p>
            <a:r>
              <a:rPr lang="de-DE" sz="3200" dirty="0" smtClean="0"/>
              <a:t>Energietechnik </a:t>
            </a:r>
            <a:br>
              <a:rPr lang="de-DE" sz="3200" dirty="0" smtClean="0"/>
            </a:br>
            <a:r>
              <a:rPr lang="de-DE" sz="3200" dirty="0" smtClean="0"/>
              <a:t>Teil 4 – Energieinformationstechnik</a:t>
            </a:r>
            <a:br>
              <a:rPr lang="de-DE" sz="3200" dirty="0" smtClean="0"/>
            </a:br>
            <a:endParaRPr lang="de-DE" sz="3200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idx="1"/>
          </p:nvPr>
        </p:nvSpPr>
        <p:spPr>
          <a:xfrm>
            <a:off x="902550" y="3023955"/>
            <a:ext cx="8393850" cy="1125125"/>
          </a:xfrm>
          <a:ln/>
        </p:spPr>
        <p:txBody>
          <a:bodyPr rIns="132080"/>
          <a:lstStyle/>
          <a:p>
            <a:pPr marL="0" indent="0">
              <a:buNone/>
            </a:pPr>
            <a:r>
              <a:rPr lang="de-DE" smtClean="0"/>
              <a:t>Stephan Rupp</a:t>
            </a:r>
            <a:endParaRPr lang="de-DE"/>
          </a:p>
        </p:txBody>
      </p:sp>
      <p:pic>
        <p:nvPicPr>
          <p:cNvPr id="3073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9906000" cy="15537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/>
          </p:cNvSpPr>
          <p:nvPr/>
        </p:nvSpPr>
        <p:spPr bwMode="auto">
          <a:xfrm>
            <a:off x="0" y="5434013"/>
            <a:ext cx="9918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67367" bIns="38100"/>
          <a:lstStyle/>
          <a:p>
            <a:pPr algn="ctr">
              <a:spcBef>
                <a:spcPct val="0"/>
              </a:spcBef>
            </a:pPr>
            <a:r>
              <a:rPr lang="de-DE" sz="2000" smtClean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www.dhbw-stuttgart.de </a:t>
            </a:r>
            <a:endParaRPr lang="de-DE" sz="20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368660"/>
            <a:ext cx="4519613" cy="71913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810125" y="6354324"/>
            <a:ext cx="284163" cy="313175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305393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Energieinformationstechnik</a:t>
            </a:r>
            <a:endParaRPr lang="de-DE" dirty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Primärtechnik und Sekundärtechnik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Aufbau der Informationssysteme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Datenaustausch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Normatives Umfeld</a:t>
            </a:r>
          </a:p>
        </p:txBody>
      </p:sp>
    </p:spTree>
    <p:extLst>
      <p:ext uri="{BB962C8B-B14F-4D97-AF65-F5344CB8AC3E}">
        <p14:creationId xmlns:p14="http://schemas.microsoft.com/office/powerpoint/2010/main" val="149141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Entwicklung der Automatisierungstechnik in Schaltanlagen</a:t>
            </a:r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545" y="946137"/>
            <a:ext cx="8483443" cy="522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86"/>
          <p:cNvSpPr txBox="1">
            <a:spLocks noChangeArrowheads="1"/>
          </p:cNvSpPr>
          <p:nvPr/>
        </p:nvSpPr>
        <p:spPr bwMode="auto">
          <a:xfrm>
            <a:off x="6078125" y="6174305"/>
            <a:ext cx="8787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000" dirty="0" err="1" smtClean="0">
                <a:solidFill>
                  <a:schemeClr val="tx1"/>
                </a:solidFill>
                <a:latin typeface="Arial" pitchFamily="34" charset="0"/>
              </a:rPr>
              <a:t>Quelle</a:t>
            </a:r>
            <a:r>
              <a:rPr lang="en-GB" sz="1000" dirty="0" smtClean="0">
                <a:solidFill>
                  <a:schemeClr val="tx1"/>
                </a:solidFill>
                <a:latin typeface="Arial" pitchFamily="34" charset="0"/>
              </a:rPr>
              <a:t>: </a:t>
            </a:r>
            <a:r>
              <a:rPr lang="en-GB" sz="1000" dirty="0" smtClean="0"/>
              <a:t>ABB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477725" y="4644135"/>
            <a:ext cx="1035115" cy="495055"/>
          </a:xfrm>
          <a:prstGeom prst="ellipse">
            <a:avLst/>
          </a:prstGeom>
          <a:solidFill>
            <a:srgbClr val="FFFF00">
              <a:alpha val="18000"/>
            </a:srgbClr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538065" y="4959170"/>
            <a:ext cx="945105" cy="990110"/>
          </a:xfrm>
          <a:prstGeom prst="ellipse">
            <a:avLst/>
          </a:prstGeom>
          <a:solidFill>
            <a:srgbClr val="FFAF52">
              <a:alpha val="18000"/>
            </a:srgbClr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133020" y="3924055"/>
            <a:ext cx="1035115" cy="495055"/>
          </a:xfrm>
          <a:prstGeom prst="ellipse">
            <a:avLst/>
          </a:prstGeom>
          <a:solidFill>
            <a:srgbClr val="FFFF00">
              <a:alpha val="18000"/>
            </a:srgbClr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878325" y="4644135"/>
            <a:ext cx="1035115" cy="495055"/>
          </a:xfrm>
          <a:prstGeom prst="ellipse">
            <a:avLst/>
          </a:prstGeom>
          <a:solidFill>
            <a:srgbClr val="FFAF52">
              <a:alpha val="18000"/>
            </a:srgbClr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" name="Pfeil nach rechts 4"/>
          <p:cNvSpPr/>
          <p:nvPr/>
        </p:nvSpPr>
        <p:spPr bwMode="auto">
          <a:xfrm rot="20502125">
            <a:off x="6598318" y="4946978"/>
            <a:ext cx="1170130" cy="360040"/>
          </a:xfrm>
          <a:prstGeom prst="rightArrow">
            <a:avLst/>
          </a:prstGeom>
          <a:solidFill>
            <a:srgbClr val="FFAF52">
              <a:alpha val="18000"/>
            </a:srgbClr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Pfeil nach rechts 13"/>
          <p:cNvSpPr/>
          <p:nvPr/>
        </p:nvSpPr>
        <p:spPr bwMode="auto">
          <a:xfrm rot="20502125">
            <a:off x="3719796" y="4233654"/>
            <a:ext cx="1170130" cy="360040"/>
          </a:xfrm>
          <a:prstGeom prst="rightArrow">
            <a:avLst/>
          </a:prstGeom>
          <a:solidFill>
            <a:srgbClr val="FFFF00">
              <a:alpha val="18000"/>
            </a:srgbClr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Pfeil nach rechts 14"/>
          <p:cNvSpPr/>
          <p:nvPr/>
        </p:nvSpPr>
        <p:spPr bwMode="auto">
          <a:xfrm>
            <a:off x="8688414" y="3558578"/>
            <a:ext cx="882031" cy="360040"/>
          </a:xfrm>
          <a:prstGeom prst="rightArrow">
            <a:avLst/>
          </a:prstGeom>
          <a:solidFill>
            <a:srgbClr val="0000FF">
              <a:alpha val="18000"/>
            </a:srgbClr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Text Box 186"/>
          <p:cNvSpPr txBox="1">
            <a:spLocks noChangeArrowheads="1"/>
          </p:cNvSpPr>
          <p:nvPr/>
        </p:nvSpPr>
        <p:spPr bwMode="auto">
          <a:xfrm>
            <a:off x="8653084" y="3587824"/>
            <a:ext cx="8904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000" dirty="0" err="1" smtClean="0">
                <a:solidFill>
                  <a:schemeClr val="tx1"/>
                </a:solidFill>
                <a:latin typeface="Arial" pitchFamily="34" charset="0"/>
              </a:rPr>
              <a:t>Industrie</a:t>
            </a:r>
            <a:r>
              <a:rPr lang="en-GB" sz="1000" dirty="0" smtClean="0">
                <a:solidFill>
                  <a:schemeClr val="tx1"/>
                </a:solidFill>
                <a:latin typeface="Arial" pitchFamily="34" charset="0"/>
              </a:rPr>
              <a:t> 4.0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682970" y="6354325"/>
            <a:ext cx="374173" cy="279400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33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Automatisierungstechnik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5" y="1165225"/>
            <a:ext cx="8126413" cy="53558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buNone/>
            </a:pPr>
            <a:r>
              <a:rPr lang="de-DE" dirty="0" smtClean="0"/>
              <a:t>Von der Kupferleitung zum Feldbus</a:t>
            </a:r>
            <a:endParaRPr lang="de-DE" sz="2400" dirty="0" smtClean="0"/>
          </a:p>
          <a:p>
            <a:pPr marL="0" lvl="1" indent="0" eaLnBrk="0" hangingPunct="0">
              <a:buClr>
                <a:srgbClr val="0066AE"/>
              </a:buClr>
              <a:buSzPct val="90000"/>
              <a:buNone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902550" y="1808820"/>
            <a:ext cx="8178951" cy="364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</a:pPr>
            <a:r>
              <a:rPr lang="de-DE" sz="2400" dirty="0" smtClean="0">
                <a:solidFill>
                  <a:srgbClr val="5C6971"/>
                </a:solidFill>
              </a:rPr>
              <a:t>Schnittstellen auf der Kupferader: 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5C6971"/>
                </a:solidFill>
              </a:rPr>
              <a:t>Strom, Spannung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5C6971"/>
                </a:solidFill>
              </a:rPr>
              <a:t>Kompatibel zwischen den Herstellern von Geräten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</a:pPr>
            <a:endParaRPr lang="de-DE" sz="800" dirty="0" smtClean="0">
              <a:solidFill>
                <a:srgbClr val="5C6971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</a:pPr>
            <a:r>
              <a:rPr lang="de-DE" sz="2400" dirty="0" smtClean="0">
                <a:solidFill>
                  <a:srgbClr val="5C6971"/>
                </a:solidFill>
              </a:rPr>
              <a:t>Schnittstellen auf dem Feldbus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2000" dirty="0">
                <a:solidFill>
                  <a:srgbClr val="5C6971"/>
                </a:solidFill>
              </a:rPr>
              <a:t>E</a:t>
            </a:r>
            <a:r>
              <a:rPr lang="de-DE" sz="2000" dirty="0" smtClean="0">
                <a:solidFill>
                  <a:srgbClr val="5C6971"/>
                </a:solidFill>
              </a:rPr>
              <a:t>rfordern kompatible Protokolle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5C6971"/>
                </a:solidFill>
              </a:rPr>
              <a:t>Erfordern kompatible Daten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5C6971"/>
                </a:solidFill>
              </a:rPr>
              <a:t>Und sind somit ein Fall für die Standardisierung</a:t>
            </a:r>
            <a:endParaRPr lang="de-DE" sz="2000" dirty="0">
              <a:solidFill>
                <a:srgbClr val="5C6971"/>
              </a:solidFill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772980" y="6344955"/>
            <a:ext cx="374173" cy="279400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33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Ebenen der Steuerung - Automatisierungstechnik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6" y="1165225"/>
            <a:ext cx="5760640" cy="487406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buNone/>
            </a:pPr>
            <a:r>
              <a:rPr lang="de-DE" dirty="0" smtClean="0"/>
              <a:t>Steuerungsebene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1800" dirty="0" smtClean="0"/>
              <a:t>SCADA: </a:t>
            </a:r>
            <a:r>
              <a:rPr lang="de-DE" sz="1800" dirty="0" err="1" smtClean="0"/>
              <a:t>Supervisory</a:t>
            </a:r>
            <a:r>
              <a:rPr lang="de-DE" sz="1800" dirty="0" smtClean="0"/>
              <a:t> </a:t>
            </a:r>
            <a:r>
              <a:rPr lang="de-DE" sz="1800" dirty="0" err="1" smtClean="0"/>
              <a:t>Control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Data </a:t>
            </a:r>
            <a:r>
              <a:rPr lang="de-DE" sz="1800" dirty="0" err="1" smtClean="0"/>
              <a:t>Acquisition</a:t>
            </a:r>
            <a:endParaRPr lang="de-DE" sz="1800" dirty="0" smtClean="0"/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1800" dirty="0" smtClean="0"/>
              <a:t>Informations-Datenmodell: CIM, IEC61850 </a:t>
            </a:r>
            <a:r>
              <a:rPr lang="de-DE" sz="1600" dirty="0" smtClean="0"/>
              <a:t>(als Kennzeichnungssystem für Informationen über primäre und sekundäre Betriebsmittel und Systemzustände)</a:t>
            </a:r>
          </a:p>
          <a:p>
            <a:pPr marL="342900" indent="-342900" eaLnBrk="0" hangingPunct="0">
              <a:lnSpc>
                <a:spcPct val="110000"/>
              </a:lnSpc>
              <a:spcBef>
                <a:spcPts val="0"/>
              </a:spcBef>
              <a:buClr>
                <a:srgbClr val="E2001A"/>
              </a:buClr>
              <a:buNone/>
            </a:pPr>
            <a:endParaRPr lang="de-DE" sz="1600" dirty="0" smtClean="0"/>
          </a:p>
          <a:p>
            <a:pPr marL="342900" indent="-342900" eaLnBrk="0" hangingPunct="0">
              <a:lnSpc>
                <a:spcPct val="110000"/>
              </a:lnSpc>
              <a:spcBef>
                <a:spcPts val="0"/>
              </a:spcBef>
              <a:buClr>
                <a:srgbClr val="E2001A"/>
              </a:buClr>
              <a:buNone/>
            </a:pPr>
            <a:r>
              <a:rPr lang="de-DE" dirty="0" smtClean="0"/>
              <a:t>Feldebene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1800" dirty="0" smtClean="0"/>
              <a:t>Messen und Regeln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1800" dirty="0" smtClean="0"/>
              <a:t>SPS (Speicherprogrammierbare Steuerung)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1800" dirty="0" smtClean="0"/>
              <a:t>IED (Intelligent Electronic Device = Steuerung)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1800" dirty="0" smtClean="0"/>
              <a:t>Feldbusse, z.B.  IEC61850 mit Datenmodell </a:t>
            </a:r>
            <a:r>
              <a:rPr lang="de-DE" sz="1600" dirty="0" smtClean="0"/>
              <a:t>(zur Interoperabilität von Geräten)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1800" dirty="0" smtClean="0"/>
              <a:t>Sensoren und Aktuatoren</a:t>
            </a:r>
          </a:p>
          <a:p>
            <a:pPr marL="1588" lvl="0" indent="0">
              <a:buNone/>
            </a:pPr>
            <a:endParaRPr lang="de-DE" dirty="0" smtClean="0"/>
          </a:p>
          <a:p>
            <a:pPr marL="1588" lvl="0" indent="0">
              <a:buNone/>
            </a:pPr>
            <a:endParaRPr lang="de-DE" sz="2400" dirty="0" smtClean="0"/>
          </a:p>
          <a:p>
            <a:pPr marL="0" lvl="1" indent="0" eaLnBrk="0" hangingPunct="0">
              <a:buClr>
                <a:srgbClr val="0066AE"/>
              </a:buClr>
              <a:buSzPct val="90000"/>
              <a:buNone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sp>
        <p:nvSpPr>
          <p:cNvPr id="10" name="Rechteck 167"/>
          <p:cNvSpPr/>
          <p:nvPr/>
        </p:nvSpPr>
        <p:spPr>
          <a:xfrm>
            <a:off x="6715655" y="5247858"/>
            <a:ext cx="187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Sensor, Aktuator</a:t>
            </a:r>
            <a:endParaRPr lang="de-DE" dirty="0"/>
          </a:p>
        </p:txBody>
      </p:sp>
      <p:sp>
        <p:nvSpPr>
          <p:cNvPr id="11" name="Rechteck 167"/>
          <p:cNvSpPr/>
          <p:nvPr/>
        </p:nvSpPr>
        <p:spPr>
          <a:xfrm>
            <a:off x="6700687" y="3631846"/>
            <a:ext cx="1324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Messpunkt</a:t>
            </a:r>
            <a:r>
              <a:rPr lang="de-DE" dirty="0" smtClean="0"/>
              <a:t> </a:t>
            </a:r>
          </a:p>
        </p:txBody>
      </p:sp>
      <p:sp>
        <p:nvSpPr>
          <p:cNvPr id="12" name="Pfeil nach links und rechts 153"/>
          <p:cNvSpPr/>
          <p:nvPr/>
        </p:nvSpPr>
        <p:spPr bwMode="auto">
          <a:xfrm rot="5400000">
            <a:off x="7585743" y="4756697"/>
            <a:ext cx="569776" cy="254642"/>
          </a:xfrm>
          <a:prstGeom prst="leftRightArrow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feil nach links und rechts 153"/>
          <p:cNvSpPr/>
          <p:nvPr/>
        </p:nvSpPr>
        <p:spPr bwMode="auto">
          <a:xfrm rot="5400000">
            <a:off x="7150551" y="2806626"/>
            <a:ext cx="1350151" cy="254642"/>
          </a:xfrm>
          <a:prstGeom prst="leftRightArrow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67"/>
          <p:cNvSpPr/>
          <p:nvPr/>
        </p:nvSpPr>
        <p:spPr>
          <a:xfrm>
            <a:off x="7968335" y="2483895"/>
            <a:ext cx="1524621" cy="60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Feldbus</a:t>
            </a:r>
            <a:endParaRPr lang="de-DE" dirty="0" smtClean="0"/>
          </a:p>
          <a:p>
            <a:r>
              <a:rPr lang="de-DE" sz="1200" dirty="0" smtClean="0"/>
              <a:t>(z.B. IEC 61850) </a:t>
            </a:r>
          </a:p>
        </p:txBody>
      </p:sp>
      <p:sp>
        <p:nvSpPr>
          <p:cNvPr id="16" name="Rectangle 47"/>
          <p:cNvSpPr/>
          <p:nvPr/>
        </p:nvSpPr>
        <p:spPr bwMode="auto">
          <a:xfrm>
            <a:off x="6738482" y="1296673"/>
            <a:ext cx="2433618" cy="927351"/>
          </a:xfrm>
          <a:prstGeom prst="rect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hteck 167"/>
          <p:cNvSpPr/>
          <p:nvPr/>
        </p:nvSpPr>
        <p:spPr>
          <a:xfrm>
            <a:off x="6753200" y="1313765"/>
            <a:ext cx="2340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Server</a:t>
            </a:r>
          </a:p>
        </p:txBody>
      </p:sp>
      <p:pic>
        <p:nvPicPr>
          <p:cNvPr id="18" name="Picture 7" descr="http://t2.gstatic.com/images?q=tbn:ANd9GcRpYAylixR6Cm5yCnlDJPcBcS3oDnVT9UUNRi3BFYqJKLgOeb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7835" y="1882450"/>
            <a:ext cx="320916" cy="296230"/>
          </a:xfrm>
          <a:prstGeom prst="rect">
            <a:avLst/>
          </a:prstGeom>
          <a:noFill/>
        </p:spPr>
      </p:pic>
      <p:sp>
        <p:nvSpPr>
          <p:cNvPr id="19" name="Rectangle 47"/>
          <p:cNvSpPr/>
          <p:nvPr/>
        </p:nvSpPr>
        <p:spPr bwMode="auto">
          <a:xfrm>
            <a:off x="6708195" y="3654025"/>
            <a:ext cx="2433618" cy="889260"/>
          </a:xfrm>
          <a:prstGeom prst="rect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Rectangle 47"/>
          <p:cNvSpPr/>
          <p:nvPr/>
        </p:nvSpPr>
        <p:spPr bwMode="auto">
          <a:xfrm>
            <a:off x="6698668" y="5227834"/>
            <a:ext cx="2433618" cy="493603"/>
          </a:xfrm>
          <a:prstGeom prst="rect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988285" y="4169573"/>
            <a:ext cx="1214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 smtClean="0">
                <a:solidFill>
                  <a:schemeClr val="tx2"/>
                </a:solidFill>
              </a:rPr>
              <a:t>SPS, IED</a:t>
            </a:r>
            <a:endParaRPr lang="de-DE" i="1" dirty="0">
              <a:solidFill>
                <a:schemeClr val="tx2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8072549" y="1870836"/>
            <a:ext cx="1025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 smtClean="0">
                <a:solidFill>
                  <a:schemeClr val="tx2"/>
                </a:solidFill>
              </a:rPr>
              <a:t>SCADA</a:t>
            </a:r>
            <a:endParaRPr lang="de-DE" i="1" dirty="0">
              <a:solidFill>
                <a:schemeClr val="tx2"/>
              </a:solidFill>
            </a:endParaRPr>
          </a:p>
        </p:txBody>
      </p:sp>
      <p:sp>
        <p:nvSpPr>
          <p:cNvPr id="23" name="Rechteck 167"/>
          <p:cNvSpPr/>
          <p:nvPr/>
        </p:nvSpPr>
        <p:spPr>
          <a:xfrm>
            <a:off x="8013340" y="4599130"/>
            <a:ext cx="1409701" cy="60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Klemme </a:t>
            </a:r>
          </a:p>
          <a:p>
            <a:r>
              <a:rPr lang="de-DE" sz="1200" dirty="0" smtClean="0"/>
              <a:t>(bzw. </a:t>
            </a:r>
            <a:r>
              <a:rPr lang="de-DE" sz="1200" dirty="0" err="1" smtClean="0"/>
              <a:t>Feldbus</a:t>
            </a:r>
            <a:r>
              <a:rPr lang="de-DE" sz="1200" dirty="0" smtClean="0"/>
              <a:t>)</a:t>
            </a:r>
          </a:p>
        </p:txBody>
      </p:sp>
      <p:sp>
        <p:nvSpPr>
          <p:cNvPr id="28" name="Flowchart: Magnetic Disk 22"/>
          <p:cNvSpPr/>
          <p:nvPr/>
        </p:nvSpPr>
        <p:spPr bwMode="auto">
          <a:xfrm>
            <a:off x="6753200" y="1813102"/>
            <a:ext cx="810090" cy="360153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hteck 167"/>
          <p:cNvSpPr/>
          <p:nvPr/>
        </p:nvSpPr>
        <p:spPr>
          <a:xfrm>
            <a:off x="6753200" y="1898830"/>
            <a:ext cx="8002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Datenbank</a:t>
            </a:r>
            <a:endParaRPr lang="de-DE" sz="1000" dirty="0"/>
          </a:p>
        </p:txBody>
      </p:sp>
      <p:cxnSp>
        <p:nvCxnSpPr>
          <p:cNvPr id="30" name="Straight Arrow Connector 39"/>
          <p:cNvCxnSpPr>
            <a:stCxn id="29" idx="3"/>
            <a:endCxn id="18" idx="1"/>
          </p:cNvCxnSpPr>
          <p:nvPr/>
        </p:nvCxnSpPr>
        <p:spPr bwMode="auto">
          <a:xfrm>
            <a:off x="7553419" y="2021941"/>
            <a:ext cx="144416" cy="8624"/>
          </a:xfrm>
          <a:prstGeom prst="straightConnector1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32" name="Picture 4" descr="http://t3.gstatic.com/images?q=tbn:ANd9GcRJTzy_WnBTtShmxuciduAg8Gvct-tPe6JIxYydchDql3Kis-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5792" y="4077728"/>
            <a:ext cx="341288" cy="315035"/>
          </a:xfrm>
          <a:prstGeom prst="rect">
            <a:avLst/>
          </a:prstGeom>
          <a:noFill/>
        </p:spPr>
      </p:pic>
      <p:sp>
        <p:nvSpPr>
          <p:cNvPr id="2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817985" y="6354325"/>
            <a:ext cx="374173" cy="279400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086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Verwendung von Datenmodellen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5" y="1165225"/>
            <a:ext cx="8126413" cy="53558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buNone/>
            </a:pPr>
            <a:r>
              <a:rPr lang="de-DE" dirty="0" smtClean="0"/>
              <a:t>Semantik und Meta-Information</a:t>
            </a:r>
            <a:endParaRPr lang="de-DE" sz="2400" dirty="0" smtClean="0"/>
          </a:p>
          <a:p>
            <a:pPr marL="0" lvl="1" indent="0" eaLnBrk="0" hangingPunct="0">
              <a:buClr>
                <a:srgbClr val="0066AE"/>
              </a:buClr>
              <a:buSzPct val="90000"/>
              <a:buNone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857545" y="5139190"/>
            <a:ext cx="8178951" cy="8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dirty="0" smtClean="0">
                <a:solidFill>
                  <a:srgbClr val="555555"/>
                </a:solidFill>
              </a:rPr>
              <a:t>Semantik: was bedeutet eine Nachrichten?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dirty="0" smtClean="0">
                <a:solidFill>
                  <a:srgbClr val="555555"/>
                </a:solidFill>
              </a:rPr>
              <a:t>Meta-Information: wo finde ich etwas?</a:t>
            </a:r>
            <a:endParaRPr lang="de-DE" dirty="0">
              <a:solidFill>
                <a:srgbClr val="555555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3654735" y="2504223"/>
            <a:ext cx="1150540" cy="103663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grpSp>
        <p:nvGrpSpPr>
          <p:cNvPr id="10" name="Group 187"/>
          <p:cNvGrpSpPr>
            <a:grpSpLocks/>
          </p:cNvGrpSpPr>
          <p:nvPr/>
        </p:nvGrpSpPr>
        <p:grpSpPr bwMode="auto">
          <a:xfrm>
            <a:off x="3818114" y="2543910"/>
            <a:ext cx="662120" cy="652463"/>
            <a:chOff x="0" y="0"/>
            <a:chExt cx="768" cy="911"/>
          </a:xfrm>
        </p:grpSpPr>
        <p:grpSp>
          <p:nvGrpSpPr>
            <p:cNvPr id="11" name="Group 188"/>
            <p:cNvGrpSpPr>
              <a:grpSpLocks/>
            </p:cNvGrpSpPr>
            <p:nvPr/>
          </p:nvGrpSpPr>
          <p:grpSpPr bwMode="auto">
            <a:xfrm>
              <a:off x="0" y="431"/>
              <a:ext cx="720" cy="480"/>
              <a:chOff x="0" y="0"/>
              <a:chExt cx="720" cy="479"/>
            </a:xfrm>
          </p:grpSpPr>
          <p:sp>
            <p:nvSpPr>
              <p:cNvPr id="21" name="Line 189"/>
              <p:cNvSpPr>
                <a:spLocks noChangeShapeType="1"/>
              </p:cNvSpPr>
              <p:nvPr/>
            </p:nvSpPr>
            <p:spPr bwMode="auto">
              <a:xfrm rot="10800000">
                <a:off x="432" y="0"/>
                <a:ext cx="193" cy="238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Line 190"/>
              <p:cNvSpPr>
                <a:spLocks noChangeShapeType="1"/>
              </p:cNvSpPr>
              <p:nvPr/>
            </p:nvSpPr>
            <p:spPr bwMode="auto">
              <a:xfrm rot="10800000" flipH="1">
                <a:off x="288" y="47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Line 191"/>
              <p:cNvSpPr>
                <a:spLocks noChangeShapeType="1"/>
              </p:cNvSpPr>
              <p:nvPr/>
            </p:nvSpPr>
            <p:spPr bwMode="auto">
              <a:xfrm rot="10800000">
                <a:off x="240" y="192"/>
                <a:ext cx="193" cy="239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Oval 192"/>
              <p:cNvSpPr>
                <a:spLocks/>
              </p:cNvSpPr>
              <p:nvPr/>
            </p:nvSpPr>
            <p:spPr bwMode="auto">
              <a:xfrm flipH="1">
                <a:off x="336" y="335"/>
                <a:ext cx="144" cy="144"/>
              </a:xfrm>
              <a:prstGeom prst="ellipse">
                <a:avLst/>
              </a:prstGeom>
              <a:solidFill>
                <a:srgbClr val="92CFCE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5" name="Oval 193"/>
              <p:cNvSpPr>
                <a:spLocks/>
              </p:cNvSpPr>
              <p:nvPr/>
            </p:nvSpPr>
            <p:spPr bwMode="auto">
              <a:xfrm flipH="1">
                <a:off x="576" y="192"/>
                <a:ext cx="144" cy="144"/>
              </a:xfrm>
              <a:prstGeom prst="ellipse">
                <a:avLst/>
              </a:prstGeom>
              <a:solidFill>
                <a:srgbClr val="FF9500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6" name="Line 194"/>
              <p:cNvSpPr>
                <a:spLocks noChangeShapeType="1"/>
              </p:cNvSpPr>
              <p:nvPr/>
            </p:nvSpPr>
            <p:spPr bwMode="auto">
              <a:xfrm rot="10800000" flipH="1">
                <a:off x="48" y="239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Oval 195"/>
              <p:cNvSpPr>
                <a:spLocks/>
              </p:cNvSpPr>
              <p:nvPr/>
            </p:nvSpPr>
            <p:spPr bwMode="auto">
              <a:xfrm flipH="1">
                <a:off x="0" y="335"/>
                <a:ext cx="144" cy="144"/>
              </a:xfrm>
              <a:prstGeom prst="ellipse">
                <a:avLst/>
              </a:prstGeom>
              <a:solidFill>
                <a:srgbClr val="969E00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8" name="Oval 196"/>
              <p:cNvSpPr>
                <a:spLocks/>
              </p:cNvSpPr>
              <p:nvPr/>
            </p:nvSpPr>
            <p:spPr bwMode="auto">
              <a:xfrm flipH="1">
                <a:off x="192" y="143"/>
                <a:ext cx="144" cy="144"/>
              </a:xfrm>
              <a:prstGeom prst="ellipse">
                <a:avLst/>
              </a:prstGeom>
              <a:solidFill>
                <a:srgbClr val="2800FF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  <p:grpSp>
          <p:nvGrpSpPr>
            <p:cNvPr id="12" name="Group 197"/>
            <p:cNvGrpSpPr>
              <a:grpSpLocks/>
            </p:cNvGrpSpPr>
            <p:nvPr/>
          </p:nvGrpSpPr>
          <p:grpSpPr bwMode="auto">
            <a:xfrm>
              <a:off x="48" y="0"/>
              <a:ext cx="720" cy="527"/>
              <a:chOff x="0" y="0"/>
              <a:chExt cx="720" cy="527"/>
            </a:xfrm>
          </p:grpSpPr>
          <p:sp>
            <p:nvSpPr>
              <p:cNvPr id="13" name="Line 198"/>
              <p:cNvSpPr>
                <a:spLocks noChangeShapeType="1"/>
              </p:cNvSpPr>
              <p:nvPr/>
            </p:nvSpPr>
            <p:spPr bwMode="auto">
              <a:xfrm rot="10800000">
                <a:off x="432" y="47"/>
                <a:ext cx="193" cy="239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Line 199"/>
              <p:cNvSpPr>
                <a:spLocks noChangeShapeType="1"/>
              </p:cNvSpPr>
              <p:nvPr/>
            </p:nvSpPr>
            <p:spPr bwMode="auto">
              <a:xfrm rot="10800000" flipH="1">
                <a:off x="48" y="95"/>
                <a:ext cx="384" cy="384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Line 200"/>
              <p:cNvSpPr>
                <a:spLocks noChangeShapeType="1"/>
              </p:cNvSpPr>
              <p:nvPr/>
            </p:nvSpPr>
            <p:spPr bwMode="auto">
              <a:xfrm rot="10800000">
                <a:off x="240" y="239"/>
                <a:ext cx="193" cy="239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Oval 201"/>
              <p:cNvSpPr>
                <a:spLocks/>
              </p:cNvSpPr>
              <p:nvPr/>
            </p:nvSpPr>
            <p:spPr bwMode="auto">
              <a:xfrm flipH="1">
                <a:off x="336" y="383"/>
                <a:ext cx="144" cy="144"/>
              </a:xfrm>
              <a:prstGeom prst="ellipse">
                <a:avLst/>
              </a:prstGeom>
              <a:solidFill>
                <a:srgbClr val="FFD000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7" name="Oval 202"/>
              <p:cNvSpPr>
                <a:spLocks/>
              </p:cNvSpPr>
              <p:nvPr/>
            </p:nvSpPr>
            <p:spPr bwMode="auto">
              <a:xfrm flipH="1">
                <a:off x="576" y="239"/>
                <a:ext cx="144" cy="144"/>
              </a:xfrm>
              <a:prstGeom prst="ellipse">
                <a:avLst/>
              </a:prstGeom>
              <a:solidFill>
                <a:srgbClr val="FFD000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8" name="Oval 203"/>
              <p:cNvSpPr>
                <a:spLocks/>
              </p:cNvSpPr>
              <p:nvPr/>
            </p:nvSpPr>
            <p:spPr bwMode="auto">
              <a:xfrm flipH="1">
                <a:off x="384" y="0"/>
                <a:ext cx="144" cy="143"/>
              </a:xfrm>
              <a:prstGeom prst="ellipse">
                <a:avLst/>
              </a:prstGeom>
              <a:solidFill>
                <a:srgbClr val="FFD000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9" name="Oval 204"/>
              <p:cNvSpPr>
                <a:spLocks/>
              </p:cNvSpPr>
              <p:nvPr/>
            </p:nvSpPr>
            <p:spPr bwMode="auto">
              <a:xfrm flipH="1">
                <a:off x="192" y="191"/>
                <a:ext cx="144" cy="144"/>
              </a:xfrm>
              <a:prstGeom prst="ellipse">
                <a:avLst/>
              </a:prstGeom>
              <a:solidFill>
                <a:srgbClr val="2800FF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0" name="Oval 205"/>
              <p:cNvSpPr>
                <a:spLocks/>
              </p:cNvSpPr>
              <p:nvPr/>
            </p:nvSpPr>
            <p:spPr bwMode="auto">
              <a:xfrm flipH="1">
                <a:off x="0" y="383"/>
                <a:ext cx="144" cy="144"/>
              </a:xfrm>
              <a:prstGeom prst="ellipse">
                <a:avLst/>
              </a:prstGeom>
              <a:solidFill>
                <a:srgbClr val="FFD000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</p:grpSp>
      <p:grpSp>
        <p:nvGrpSpPr>
          <p:cNvPr id="29" name="Group 188"/>
          <p:cNvGrpSpPr>
            <a:grpSpLocks/>
          </p:cNvGrpSpPr>
          <p:nvPr/>
        </p:nvGrpSpPr>
        <p:grpSpPr bwMode="auto">
          <a:xfrm>
            <a:off x="4002133" y="3101122"/>
            <a:ext cx="620844" cy="342900"/>
            <a:chOff x="0" y="0"/>
            <a:chExt cx="720" cy="479"/>
          </a:xfrm>
        </p:grpSpPr>
        <p:sp>
          <p:nvSpPr>
            <p:cNvPr id="30" name="Line 189"/>
            <p:cNvSpPr>
              <a:spLocks noChangeShapeType="1"/>
            </p:cNvSpPr>
            <p:nvPr/>
          </p:nvSpPr>
          <p:spPr bwMode="auto">
            <a:xfrm rot="10800000">
              <a:off x="432" y="0"/>
              <a:ext cx="193" cy="238"/>
            </a:xfrm>
            <a:prstGeom prst="line">
              <a:avLst/>
            </a:prstGeom>
            <a:noFill/>
            <a:ln w="25400">
              <a:solidFill>
                <a:srgbClr val="FF5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190"/>
            <p:cNvSpPr>
              <a:spLocks noChangeShapeType="1"/>
            </p:cNvSpPr>
            <p:nvPr/>
          </p:nvSpPr>
          <p:spPr bwMode="auto">
            <a:xfrm rot="10800000" flipH="1">
              <a:off x="288" y="47"/>
              <a:ext cx="144" cy="144"/>
            </a:xfrm>
            <a:prstGeom prst="line">
              <a:avLst/>
            </a:prstGeom>
            <a:noFill/>
            <a:ln w="25400">
              <a:solidFill>
                <a:srgbClr val="FF5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191"/>
            <p:cNvSpPr>
              <a:spLocks noChangeShapeType="1"/>
            </p:cNvSpPr>
            <p:nvPr/>
          </p:nvSpPr>
          <p:spPr bwMode="auto">
            <a:xfrm rot="10800000">
              <a:off x="240" y="192"/>
              <a:ext cx="193" cy="239"/>
            </a:xfrm>
            <a:prstGeom prst="line">
              <a:avLst/>
            </a:prstGeom>
            <a:noFill/>
            <a:ln w="25400">
              <a:solidFill>
                <a:srgbClr val="FF5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Oval 192"/>
            <p:cNvSpPr>
              <a:spLocks/>
            </p:cNvSpPr>
            <p:nvPr/>
          </p:nvSpPr>
          <p:spPr bwMode="auto">
            <a:xfrm flipH="1">
              <a:off x="336" y="335"/>
              <a:ext cx="144" cy="144"/>
            </a:xfrm>
            <a:prstGeom prst="ellipse">
              <a:avLst/>
            </a:prstGeom>
            <a:solidFill>
              <a:srgbClr val="92CFCE"/>
            </a:solidFill>
            <a:ln w="12700">
              <a:solidFill>
                <a:srgbClr val="FF56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4" name="Oval 193"/>
            <p:cNvSpPr>
              <a:spLocks/>
            </p:cNvSpPr>
            <p:nvPr/>
          </p:nvSpPr>
          <p:spPr bwMode="auto">
            <a:xfrm flipH="1">
              <a:off x="576" y="192"/>
              <a:ext cx="144" cy="144"/>
            </a:xfrm>
            <a:prstGeom prst="ellipse">
              <a:avLst/>
            </a:prstGeom>
            <a:solidFill>
              <a:srgbClr val="FF9500"/>
            </a:solidFill>
            <a:ln w="12700">
              <a:solidFill>
                <a:srgbClr val="FF56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5" name="Line 194"/>
            <p:cNvSpPr>
              <a:spLocks noChangeShapeType="1"/>
            </p:cNvSpPr>
            <p:nvPr/>
          </p:nvSpPr>
          <p:spPr bwMode="auto">
            <a:xfrm rot="10800000" flipH="1">
              <a:off x="48" y="239"/>
              <a:ext cx="192" cy="192"/>
            </a:xfrm>
            <a:prstGeom prst="line">
              <a:avLst/>
            </a:prstGeom>
            <a:noFill/>
            <a:ln w="25400">
              <a:solidFill>
                <a:srgbClr val="FF5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Oval 195"/>
            <p:cNvSpPr>
              <a:spLocks/>
            </p:cNvSpPr>
            <p:nvPr/>
          </p:nvSpPr>
          <p:spPr bwMode="auto">
            <a:xfrm flipH="1">
              <a:off x="0" y="335"/>
              <a:ext cx="144" cy="144"/>
            </a:xfrm>
            <a:prstGeom prst="ellipse">
              <a:avLst/>
            </a:prstGeom>
            <a:solidFill>
              <a:srgbClr val="969E00"/>
            </a:solidFill>
            <a:ln w="12700">
              <a:solidFill>
                <a:srgbClr val="FF56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7" name="Oval 196"/>
            <p:cNvSpPr>
              <a:spLocks/>
            </p:cNvSpPr>
            <p:nvPr/>
          </p:nvSpPr>
          <p:spPr bwMode="auto">
            <a:xfrm flipH="1">
              <a:off x="192" y="143"/>
              <a:ext cx="144" cy="144"/>
            </a:xfrm>
            <a:prstGeom prst="ellipse">
              <a:avLst/>
            </a:prstGeom>
            <a:solidFill>
              <a:srgbClr val="2800FF"/>
            </a:solidFill>
            <a:ln w="12700">
              <a:solidFill>
                <a:srgbClr val="FF56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38" name="Rectangle 285"/>
          <p:cNvSpPr>
            <a:spLocks/>
          </p:cNvSpPr>
          <p:nvPr/>
        </p:nvSpPr>
        <p:spPr bwMode="auto">
          <a:xfrm>
            <a:off x="3422830" y="1763816"/>
            <a:ext cx="3214476" cy="71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6574" bIns="0"/>
          <a:lstStyle/>
          <a:p>
            <a:pPr marL="36513" defTabSz="822325"/>
            <a:r>
              <a:rPr lang="en-US" sz="1600" b="1" i="1" dirty="0" err="1" smtClean="0">
                <a:solidFill>
                  <a:srgbClr val="2E64A3"/>
                </a:solidFill>
                <a:cs typeface="Arial" charset="0"/>
              </a:rPr>
              <a:t>Kennzeichnungssystem</a:t>
            </a:r>
            <a:r>
              <a:rPr lang="en-US" sz="1600" b="1" i="1" dirty="0" smtClean="0">
                <a:solidFill>
                  <a:srgbClr val="2E64A3"/>
                </a:solidFill>
                <a:cs typeface="Arial" charset="0"/>
              </a:rPr>
              <a:t> (</a:t>
            </a:r>
            <a:r>
              <a:rPr lang="en-US" sz="1600" b="1" i="1" dirty="0" err="1" smtClean="0">
                <a:solidFill>
                  <a:srgbClr val="2E64A3"/>
                </a:solidFill>
                <a:cs typeface="Arial" charset="0"/>
              </a:rPr>
              <a:t>Semantisches</a:t>
            </a:r>
            <a:r>
              <a:rPr lang="en-US" sz="1600" b="1" i="1" dirty="0" smtClean="0">
                <a:solidFill>
                  <a:srgbClr val="2E64A3"/>
                </a:solidFill>
                <a:cs typeface="Arial" charset="0"/>
              </a:rPr>
              <a:t> </a:t>
            </a:r>
            <a:r>
              <a:rPr lang="en-US" sz="1600" b="1" i="1" dirty="0" err="1" smtClean="0">
                <a:solidFill>
                  <a:srgbClr val="2E64A3"/>
                </a:solidFill>
                <a:cs typeface="Arial" charset="0"/>
              </a:rPr>
              <a:t>Modell</a:t>
            </a:r>
            <a:r>
              <a:rPr lang="en-US" sz="1600" b="1" i="1" dirty="0" smtClean="0">
                <a:solidFill>
                  <a:srgbClr val="2E64A3"/>
                </a:solidFill>
                <a:cs typeface="Arial" charset="0"/>
              </a:rPr>
              <a:t>)</a:t>
            </a:r>
            <a:endParaRPr lang="en-US" sz="1600" b="1" i="1" baseline="30000" dirty="0" smtClean="0">
              <a:solidFill>
                <a:srgbClr val="2E64A3"/>
              </a:solidFill>
              <a:cs typeface="Arial" charset="0"/>
              <a:sym typeface="Arial" charset="0"/>
            </a:endParaRPr>
          </a:p>
        </p:txBody>
      </p:sp>
      <p:grpSp>
        <p:nvGrpSpPr>
          <p:cNvPr id="39" name="Gruppieren 107"/>
          <p:cNvGrpSpPr>
            <a:grpSpLocks/>
          </p:cNvGrpSpPr>
          <p:nvPr/>
        </p:nvGrpSpPr>
        <p:grpSpPr bwMode="auto">
          <a:xfrm>
            <a:off x="4657372" y="3991709"/>
            <a:ext cx="1033595" cy="644525"/>
            <a:chOff x="4247866" y="3921570"/>
            <a:chExt cx="954111" cy="643243"/>
          </a:xfrm>
        </p:grpSpPr>
        <p:sp>
          <p:nvSpPr>
            <p:cNvPr id="40" name="Abgerundetes Rechteck 39"/>
            <p:cNvSpPr/>
            <p:nvPr/>
          </p:nvSpPr>
          <p:spPr bwMode="auto">
            <a:xfrm>
              <a:off x="4314543" y="3921570"/>
              <a:ext cx="727093" cy="59729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de-DE"/>
            </a:p>
          </p:txBody>
        </p:sp>
        <p:grpSp>
          <p:nvGrpSpPr>
            <p:cNvPr id="41" name="Group 62"/>
            <p:cNvGrpSpPr>
              <a:grpSpLocks/>
            </p:cNvGrpSpPr>
            <p:nvPr/>
          </p:nvGrpSpPr>
          <p:grpSpPr bwMode="auto">
            <a:xfrm>
              <a:off x="4247866" y="3940087"/>
              <a:ext cx="954111" cy="624726"/>
              <a:chOff x="3984" y="2424"/>
              <a:chExt cx="1152" cy="848"/>
            </a:xfrm>
          </p:grpSpPr>
          <p:grpSp>
            <p:nvGrpSpPr>
              <p:cNvPr id="42" name="Group 63"/>
              <p:cNvGrpSpPr>
                <a:grpSpLocks/>
              </p:cNvGrpSpPr>
              <p:nvPr/>
            </p:nvGrpSpPr>
            <p:grpSpPr bwMode="auto">
              <a:xfrm>
                <a:off x="4128" y="2520"/>
                <a:ext cx="720" cy="480"/>
                <a:chOff x="4128" y="2520"/>
                <a:chExt cx="720" cy="480"/>
              </a:xfrm>
            </p:grpSpPr>
            <p:sp>
              <p:nvSpPr>
                <p:cNvPr id="47" name="Line 64"/>
                <p:cNvSpPr>
                  <a:spLocks noChangeShapeType="1"/>
                </p:cNvSpPr>
                <p:nvPr/>
              </p:nvSpPr>
              <p:spPr bwMode="auto">
                <a:xfrm rot="10800000">
                  <a:off x="4464" y="2616"/>
                  <a:ext cx="48" cy="336"/>
                </a:xfrm>
                <a:prstGeom prst="line">
                  <a:avLst/>
                </a:prstGeom>
                <a:noFill/>
                <a:ln w="254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8" name="Oval 65"/>
                <p:cNvSpPr>
                  <a:spLocks noChangeArrowheads="1"/>
                </p:cNvSpPr>
                <p:nvPr/>
              </p:nvSpPr>
              <p:spPr bwMode="auto">
                <a:xfrm flipH="1">
                  <a:off x="4415" y="2859"/>
                  <a:ext cx="146" cy="14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49" name="Line 6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128" y="2616"/>
                  <a:ext cx="336" cy="336"/>
                </a:xfrm>
                <a:prstGeom prst="line">
                  <a:avLst/>
                </a:prstGeom>
                <a:noFill/>
                <a:ln w="254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" name="Oval 67"/>
                <p:cNvSpPr>
                  <a:spLocks noChangeArrowheads="1"/>
                </p:cNvSpPr>
                <p:nvPr/>
              </p:nvSpPr>
              <p:spPr bwMode="auto">
                <a:xfrm flipH="1">
                  <a:off x="4128" y="2856"/>
                  <a:ext cx="144" cy="144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" name="Line 68"/>
                <p:cNvSpPr>
                  <a:spLocks noChangeShapeType="1"/>
                </p:cNvSpPr>
                <p:nvPr/>
              </p:nvSpPr>
              <p:spPr bwMode="auto">
                <a:xfrm rot="10800000">
                  <a:off x="4512" y="2616"/>
                  <a:ext cx="240" cy="288"/>
                </a:xfrm>
                <a:prstGeom prst="line">
                  <a:avLst/>
                </a:prstGeom>
                <a:noFill/>
                <a:ln w="254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2" name="Oval 69"/>
                <p:cNvSpPr>
                  <a:spLocks noChangeArrowheads="1"/>
                </p:cNvSpPr>
                <p:nvPr/>
              </p:nvSpPr>
              <p:spPr bwMode="auto">
                <a:xfrm flipH="1">
                  <a:off x="4705" y="2859"/>
                  <a:ext cx="151" cy="142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53" name="Oval 70"/>
                <p:cNvSpPr>
                  <a:spLocks noChangeArrowheads="1"/>
                </p:cNvSpPr>
                <p:nvPr/>
              </p:nvSpPr>
              <p:spPr bwMode="auto">
                <a:xfrm flipH="1">
                  <a:off x="4416" y="2520"/>
                  <a:ext cx="144" cy="1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3" name="Rectangle 71"/>
              <p:cNvSpPr>
                <a:spLocks noChangeArrowheads="1"/>
              </p:cNvSpPr>
              <p:nvPr/>
            </p:nvSpPr>
            <p:spPr bwMode="auto">
              <a:xfrm>
                <a:off x="4656" y="2424"/>
                <a:ext cx="46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endParaRPr lang="en-US" sz="1800" b="1" i="1">
                  <a:solidFill>
                    <a:srgbClr val="336699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44" name="Rectangle 72"/>
              <p:cNvSpPr>
                <a:spLocks noChangeArrowheads="1"/>
              </p:cNvSpPr>
              <p:nvPr/>
            </p:nvSpPr>
            <p:spPr bwMode="auto">
              <a:xfrm>
                <a:off x="3984" y="3048"/>
                <a:ext cx="432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/>
                <a:endParaRPr lang="en-US" sz="1800" b="1" i="1">
                  <a:solidFill>
                    <a:srgbClr val="336699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45" name="Rectangle 73"/>
              <p:cNvSpPr>
                <a:spLocks noChangeArrowheads="1"/>
              </p:cNvSpPr>
              <p:nvPr/>
            </p:nvSpPr>
            <p:spPr bwMode="auto">
              <a:xfrm>
                <a:off x="4368" y="3048"/>
                <a:ext cx="432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/>
                <a:endParaRPr lang="en-US" sz="1800" b="1" i="1">
                  <a:solidFill>
                    <a:srgbClr val="336699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46" name="Rectangle 74"/>
              <p:cNvSpPr>
                <a:spLocks noChangeArrowheads="1"/>
              </p:cNvSpPr>
              <p:nvPr/>
            </p:nvSpPr>
            <p:spPr bwMode="auto">
              <a:xfrm>
                <a:off x="4704" y="3048"/>
                <a:ext cx="432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/>
                <a:endParaRPr lang="en-US" sz="1800" b="1" i="1">
                  <a:solidFill>
                    <a:srgbClr val="336699"/>
                  </a:solidFill>
                  <a:cs typeface="Arial" charset="0"/>
                  <a:sym typeface="Arial" charset="0"/>
                </a:endParaRPr>
              </a:p>
            </p:txBody>
          </p:sp>
        </p:grpSp>
      </p:grpSp>
      <p:grpSp>
        <p:nvGrpSpPr>
          <p:cNvPr id="54" name="Group 62"/>
          <p:cNvGrpSpPr>
            <a:grpSpLocks/>
          </p:cNvGrpSpPr>
          <p:nvPr/>
        </p:nvGrpSpPr>
        <p:grpSpPr bwMode="auto">
          <a:xfrm>
            <a:off x="2075965" y="3702784"/>
            <a:ext cx="1085188" cy="762000"/>
            <a:chOff x="3984" y="2424"/>
            <a:chExt cx="1152" cy="848"/>
          </a:xfrm>
        </p:grpSpPr>
        <p:grpSp>
          <p:nvGrpSpPr>
            <p:cNvPr id="55" name="Group 63"/>
            <p:cNvGrpSpPr>
              <a:grpSpLocks/>
            </p:cNvGrpSpPr>
            <p:nvPr/>
          </p:nvGrpSpPr>
          <p:grpSpPr bwMode="auto">
            <a:xfrm>
              <a:off x="4128" y="2520"/>
              <a:ext cx="720" cy="480"/>
              <a:chOff x="4128" y="2520"/>
              <a:chExt cx="720" cy="480"/>
            </a:xfrm>
          </p:grpSpPr>
          <p:sp>
            <p:nvSpPr>
              <p:cNvPr id="60" name="Line 64"/>
              <p:cNvSpPr>
                <a:spLocks noChangeShapeType="1"/>
              </p:cNvSpPr>
              <p:nvPr/>
            </p:nvSpPr>
            <p:spPr bwMode="auto">
              <a:xfrm rot="10800000">
                <a:off x="4464" y="2616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Oval 65"/>
              <p:cNvSpPr>
                <a:spLocks noChangeArrowheads="1"/>
              </p:cNvSpPr>
              <p:nvPr/>
            </p:nvSpPr>
            <p:spPr bwMode="auto">
              <a:xfrm flipH="1">
                <a:off x="4416" y="2856"/>
                <a:ext cx="144" cy="144"/>
              </a:xfrm>
              <a:prstGeom prst="ellipse">
                <a:avLst/>
              </a:prstGeom>
              <a:solidFill>
                <a:srgbClr val="CCFF66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" name="Line 66"/>
              <p:cNvSpPr>
                <a:spLocks noChangeShapeType="1"/>
              </p:cNvSpPr>
              <p:nvPr/>
            </p:nvSpPr>
            <p:spPr bwMode="auto">
              <a:xfrm rot="10800000" flipH="1">
                <a:off x="4128" y="2616"/>
                <a:ext cx="336" cy="336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" name="Oval 67"/>
              <p:cNvSpPr>
                <a:spLocks noChangeArrowheads="1"/>
              </p:cNvSpPr>
              <p:nvPr/>
            </p:nvSpPr>
            <p:spPr bwMode="auto">
              <a:xfrm flipH="1">
                <a:off x="4128" y="2856"/>
                <a:ext cx="144" cy="144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" name="Line 68"/>
              <p:cNvSpPr>
                <a:spLocks noChangeShapeType="1"/>
              </p:cNvSpPr>
              <p:nvPr/>
            </p:nvSpPr>
            <p:spPr bwMode="auto">
              <a:xfrm rot="10800000">
                <a:off x="4512" y="2616"/>
                <a:ext cx="240" cy="288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" name="Oval 69"/>
              <p:cNvSpPr>
                <a:spLocks noChangeArrowheads="1"/>
              </p:cNvSpPr>
              <p:nvPr/>
            </p:nvSpPr>
            <p:spPr bwMode="auto">
              <a:xfrm flipH="1">
                <a:off x="4704" y="2856"/>
                <a:ext cx="144" cy="144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" name="Oval 70"/>
              <p:cNvSpPr>
                <a:spLocks noChangeArrowheads="1"/>
              </p:cNvSpPr>
              <p:nvPr/>
            </p:nvSpPr>
            <p:spPr bwMode="auto">
              <a:xfrm flipH="1">
                <a:off x="4416" y="2520"/>
                <a:ext cx="144" cy="144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4656" y="2424"/>
              <a:ext cx="4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endParaRPr lang="en-US" sz="1800" b="1" i="1">
                <a:solidFill>
                  <a:srgbClr val="336699"/>
                </a:solidFill>
                <a:cs typeface="Arial" charset="0"/>
                <a:sym typeface="Arial" charset="0"/>
              </a:endParaRP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3984" y="3048"/>
              <a:ext cx="432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/>
              <a:endParaRPr lang="en-US" sz="1800" b="1" i="1">
                <a:solidFill>
                  <a:srgbClr val="336699"/>
                </a:solidFill>
                <a:cs typeface="Arial" charset="0"/>
                <a:sym typeface="Arial" charset="0"/>
              </a:endParaRPr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4368" y="3048"/>
              <a:ext cx="432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/>
              <a:endParaRPr lang="en-US" sz="1800" b="1" i="1">
                <a:solidFill>
                  <a:srgbClr val="336699"/>
                </a:solidFill>
                <a:cs typeface="Arial" charset="0"/>
                <a:sym typeface="Arial" charset="0"/>
              </a:endParaRPr>
            </a:p>
          </p:txBody>
        </p:sp>
        <p:sp>
          <p:nvSpPr>
            <p:cNvPr id="59" name="Rectangle 74"/>
            <p:cNvSpPr>
              <a:spLocks noChangeArrowheads="1"/>
            </p:cNvSpPr>
            <p:nvPr/>
          </p:nvSpPr>
          <p:spPr bwMode="auto">
            <a:xfrm>
              <a:off x="4704" y="3048"/>
              <a:ext cx="432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/>
              <a:endParaRPr lang="en-US" sz="1800" b="1" i="1">
                <a:solidFill>
                  <a:srgbClr val="336699"/>
                </a:solidFill>
                <a:cs typeface="Arial" charset="0"/>
                <a:sym typeface="Arial" charset="0"/>
              </a:endParaRPr>
            </a:p>
          </p:txBody>
        </p:sp>
      </p:grpSp>
      <p:sp>
        <p:nvSpPr>
          <p:cNvPr id="67" name="Rectangle 285"/>
          <p:cNvSpPr>
            <a:spLocks/>
          </p:cNvSpPr>
          <p:nvPr/>
        </p:nvSpPr>
        <p:spPr bwMode="auto">
          <a:xfrm>
            <a:off x="1000970" y="3377347"/>
            <a:ext cx="1986469" cy="1266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6574" bIns="0"/>
          <a:lstStyle/>
          <a:p>
            <a:pPr marL="36513" defTabSz="822325"/>
            <a:r>
              <a:rPr lang="en-US" sz="1600" b="1" i="1" dirty="0" err="1">
                <a:solidFill>
                  <a:srgbClr val="2E64A3"/>
                </a:solidFill>
                <a:cs typeface="Arial" charset="0"/>
                <a:sym typeface="Arial" charset="0"/>
              </a:rPr>
              <a:t>Geräte</a:t>
            </a:r>
            <a:r>
              <a:rPr lang="en-US" sz="1600" b="1" i="1" dirty="0">
                <a:solidFill>
                  <a:srgbClr val="2E64A3"/>
                </a:solidFill>
                <a:cs typeface="Arial" charset="0"/>
                <a:sym typeface="Arial" charset="0"/>
              </a:rPr>
              <a:t> </a:t>
            </a:r>
            <a:r>
              <a:rPr lang="en-US" sz="1600" b="1" i="1" dirty="0" err="1">
                <a:solidFill>
                  <a:srgbClr val="2E64A3"/>
                </a:solidFill>
                <a:cs typeface="Arial" charset="0"/>
                <a:sym typeface="Arial" charset="0"/>
              </a:rPr>
              <a:t>ohne</a:t>
            </a:r>
            <a:r>
              <a:rPr lang="en-US" sz="1600" b="1" i="1" dirty="0">
                <a:solidFill>
                  <a:srgbClr val="2E64A3"/>
                </a:solidFill>
                <a:cs typeface="Arial" charset="0"/>
                <a:sym typeface="Arial" charset="0"/>
              </a:rPr>
              <a:t> </a:t>
            </a:r>
            <a:r>
              <a:rPr lang="en-US" sz="1600" b="1" i="1" dirty="0" err="1" smtClean="0">
                <a:solidFill>
                  <a:srgbClr val="2E64A3"/>
                </a:solidFill>
                <a:cs typeface="Arial" charset="0"/>
              </a:rPr>
              <a:t>Datenmodell</a:t>
            </a:r>
            <a:endParaRPr lang="en-US" sz="1600" b="1" i="1" dirty="0">
              <a:solidFill>
                <a:srgbClr val="2E64A3"/>
              </a:solidFill>
              <a:cs typeface="Arial" charset="0"/>
              <a:sym typeface="Arial" charset="0"/>
            </a:endParaRPr>
          </a:p>
          <a:p>
            <a:pPr marL="36513" defTabSz="822325"/>
            <a:r>
              <a:rPr lang="en-US" sz="1600" b="1" i="1" dirty="0">
                <a:solidFill>
                  <a:srgbClr val="2E64A3"/>
                </a:solidFill>
                <a:cs typeface="Arial" charset="0"/>
                <a:sym typeface="Arial" charset="0"/>
              </a:rPr>
              <a:t>(</a:t>
            </a:r>
            <a:r>
              <a:rPr lang="en-US" sz="1600" b="1" i="1" dirty="0" err="1">
                <a:solidFill>
                  <a:srgbClr val="2E64A3"/>
                </a:solidFill>
                <a:cs typeface="Arial" charset="0"/>
                <a:sym typeface="Arial" charset="0"/>
              </a:rPr>
              <a:t>manuelle</a:t>
            </a:r>
            <a:r>
              <a:rPr lang="en-US" sz="1600" b="1" i="1" dirty="0">
                <a:solidFill>
                  <a:srgbClr val="2E64A3"/>
                </a:solidFill>
                <a:cs typeface="Arial" charset="0"/>
                <a:sym typeface="Arial" charset="0"/>
              </a:rPr>
              <a:t> </a:t>
            </a:r>
            <a:r>
              <a:rPr lang="en-US" sz="1600" b="1" i="1" dirty="0" err="1">
                <a:solidFill>
                  <a:srgbClr val="2E64A3"/>
                </a:solidFill>
                <a:cs typeface="Arial" charset="0"/>
                <a:sym typeface="Arial" charset="0"/>
              </a:rPr>
              <a:t>Anpassung</a:t>
            </a:r>
            <a:r>
              <a:rPr lang="en-US" sz="1600" b="1" i="1" dirty="0">
                <a:solidFill>
                  <a:srgbClr val="2E64A3"/>
                </a:solidFill>
                <a:cs typeface="Arial" charset="0"/>
                <a:sym typeface="Arial" charset="0"/>
              </a:rPr>
              <a:t>)</a:t>
            </a:r>
          </a:p>
        </p:txBody>
      </p:sp>
      <p:grpSp>
        <p:nvGrpSpPr>
          <p:cNvPr id="68" name="Group 174"/>
          <p:cNvGrpSpPr>
            <a:grpSpLocks/>
          </p:cNvGrpSpPr>
          <p:nvPr/>
        </p:nvGrpSpPr>
        <p:grpSpPr bwMode="auto">
          <a:xfrm>
            <a:off x="2046728" y="2996347"/>
            <a:ext cx="405871" cy="271462"/>
            <a:chOff x="0" y="0"/>
            <a:chExt cx="432" cy="336"/>
          </a:xfrm>
        </p:grpSpPr>
        <p:sp>
          <p:nvSpPr>
            <p:cNvPr id="69" name="Line 175"/>
            <p:cNvSpPr>
              <a:spLocks noChangeShapeType="1"/>
            </p:cNvSpPr>
            <p:nvPr/>
          </p:nvSpPr>
          <p:spPr bwMode="auto">
            <a:xfrm rot="10800000">
              <a:off x="192" y="48"/>
              <a:ext cx="193" cy="238"/>
            </a:xfrm>
            <a:prstGeom prst="line">
              <a:avLst/>
            </a:prstGeom>
            <a:noFill/>
            <a:ln w="25400">
              <a:solidFill>
                <a:srgbClr val="FF5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Oval 176"/>
            <p:cNvSpPr>
              <a:spLocks/>
            </p:cNvSpPr>
            <p:nvPr/>
          </p:nvSpPr>
          <p:spPr bwMode="auto">
            <a:xfrm flipH="1">
              <a:off x="288" y="192"/>
              <a:ext cx="144" cy="144"/>
            </a:xfrm>
            <a:prstGeom prst="ellipse">
              <a:avLst/>
            </a:prstGeom>
            <a:solidFill>
              <a:srgbClr val="92CFCE"/>
            </a:solidFill>
            <a:ln w="12700">
              <a:solidFill>
                <a:srgbClr val="FF56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1" name="Line 177"/>
            <p:cNvSpPr>
              <a:spLocks noChangeShapeType="1"/>
            </p:cNvSpPr>
            <p:nvPr/>
          </p:nvSpPr>
          <p:spPr bwMode="auto">
            <a:xfrm rot="10800000" flipH="1">
              <a:off x="0" y="96"/>
              <a:ext cx="192" cy="192"/>
            </a:xfrm>
            <a:prstGeom prst="line">
              <a:avLst/>
            </a:prstGeom>
            <a:noFill/>
            <a:ln w="25400">
              <a:solidFill>
                <a:srgbClr val="FF5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Oval 178"/>
            <p:cNvSpPr>
              <a:spLocks/>
            </p:cNvSpPr>
            <p:nvPr/>
          </p:nvSpPr>
          <p:spPr bwMode="auto">
            <a:xfrm flipH="1">
              <a:off x="0" y="192"/>
              <a:ext cx="144" cy="144"/>
            </a:xfrm>
            <a:prstGeom prst="ellipse">
              <a:avLst/>
            </a:prstGeom>
            <a:solidFill>
              <a:srgbClr val="9B94D5"/>
            </a:solidFill>
            <a:ln w="12700">
              <a:solidFill>
                <a:srgbClr val="FF56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3" name="Oval 179"/>
            <p:cNvSpPr>
              <a:spLocks/>
            </p:cNvSpPr>
            <p:nvPr/>
          </p:nvSpPr>
          <p:spPr bwMode="auto">
            <a:xfrm flipH="1">
              <a:off x="144" y="0"/>
              <a:ext cx="144" cy="144"/>
            </a:xfrm>
            <a:prstGeom prst="ellipse">
              <a:avLst/>
            </a:prstGeom>
            <a:solidFill>
              <a:srgbClr val="2800FF"/>
            </a:solidFill>
            <a:ln w="12700">
              <a:solidFill>
                <a:srgbClr val="FF56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74" name="Gruppieren 108"/>
          <p:cNvGrpSpPr>
            <a:grpSpLocks/>
          </p:cNvGrpSpPr>
          <p:nvPr/>
        </p:nvGrpSpPr>
        <p:grpSpPr bwMode="auto">
          <a:xfrm>
            <a:off x="3489635" y="3893284"/>
            <a:ext cx="1019836" cy="679450"/>
            <a:chOff x="2917372" y="3805645"/>
            <a:chExt cx="940521" cy="679176"/>
          </a:xfrm>
        </p:grpSpPr>
        <p:sp>
          <p:nvSpPr>
            <p:cNvPr id="75" name="Abgerundetes Rechteck 74"/>
            <p:cNvSpPr/>
            <p:nvPr/>
          </p:nvSpPr>
          <p:spPr bwMode="auto">
            <a:xfrm>
              <a:off x="2987158" y="3835796"/>
              <a:ext cx="726406" cy="596659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de-DE"/>
            </a:p>
          </p:txBody>
        </p:sp>
        <p:grpSp>
          <p:nvGrpSpPr>
            <p:cNvPr id="76" name="Group 62"/>
            <p:cNvGrpSpPr>
              <a:grpSpLocks/>
            </p:cNvGrpSpPr>
            <p:nvPr/>
          </p:nvGrpSpPr>
          <p:grpSpPr bwMode="auto">
            <a:xfrm>
              <a:off x="2917372" y="3805645"/>
              <a:ext cx="940521" cy="679176"/>
              <a:chOff x="3984" y="2424"/>
              <a:chExt cx="1152" cy="848"/>
            </a:xfrm>
          </p:grpSpPr>
          <p:grpSp>
            <p:nvGrpSpPr>
              <p:cNvPr id="77" name="Group 63"/>
              <p:cNvGrpSpPr>
                <a:grpSpLocks/>
              </p:cNvGrpSpPr>
              <p:nvPr/>
            </p:nvGrpSpPr>
            <p:grpSpPr bwMode="auto">
              <a:xfrm>
                <a:off x="4128" y="2520"/>
                <a:ext cx="720" cy="480"/>
                <a:chOff x="4128" y="2520"/>
                <a:chExt cx="720" cy="480"/>
              </a:xfrm>
            </p:grpSpPr>
            <p:sp>
              <p:nvSpPr>
                <p:cNvPr id="82" name="Line 64"/>
                <p:cNvSpPr>
                  <a:spLocks noChangeShapeType="1"/>
                </p:cNvSpPr>
                <p:nvPr/>
              </p:nvSpPr>
              <p:spPr bwMode="auto">
                <a:xfrm rot="10800000">
                  <a:off x="4464" y="2616"/>
                  <a:ext cx="48" cy="336"/>
                </a:xfrm>
                <a:prstGeom prst="line">
                  <a:avLst/>
                </a:prstGeom>
                <a:noFill/>
                <a:ln w="254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" name="Oval 65"/>
                <p:cNvSpPr>
                  <a:spLocks noChangeArrowheads="1"/>
                </p:cNvSpPr>
                <p:nvPr/>
              </p:nvSpPr>
              <p:spPr bwMode="auto">
                <a:xfrm flipH="1">
                  <a:off x="4415" y="2856"/>
                  <a:ext cx="146" cy="16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84" name="Line 6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128" y="2616"/>
                  <a:ext cx="336" cy="336"/>
                </a:xfrm>
                <a:prstGeom prst="line">
                  <a:avLst/>
                </a:prstGeom>
                <a:noFill/>
                <a:ln w="254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" name="Oval 67"/>
                <p:cNvSpPr>
                  <a:spLocks noChangeArrowheads="1"/>
                </p:cNvSpPr>
                <p:nvPr/>
              </p:nvSpPr>
              <p:spPr bwMode="auto">
                <a:xfrm flipH="1">
                  <a:off x="4128" y="2856"/>
                  <a:ext cx="144" cy="144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" name="Line 68"/>
                <p:cNvSpPr>
                  <a:spLocks noChangeShapeType="1"/>
                </p:cNvSpPr>
                <p:nvPr/>
              </p:nvSpPr>
              <p:spPr bwMode="auto">
                <a:xfrm rot="10800000">
                  <a:off x="4512" y="2616"/>
                  <a:ext cx="240" cy="288"/>
                </a:xfrm>
                <a:prstGeom prst="line">
                  <a:avLst/>
                </a:prstGeom>
                <a:noFill/>
                <a:ln w="254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7" name="Oval 69"/>
                <p:cNvSpPr>
                  <a:spLocks noChangeArrowheads="1"/>
                </p:cNvSpPr>
                <p:nvPr/>
              </p:nvSpPr>
              <p:spPr bwMode="auto">
                <a:xfrm flipH="1">
                  <a:off x="4705" y="2856"/>
                  <a:ext cx="153" cy="160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88" name="Oval 70"/>
                <p:cNvSpPr>
                  <a:spLocks noChangeArrowheads="1"/>
                </p:cNvSpPr>
                <p:nvPr/>
              </p:nvSpPr>
              <p:spPr bwMode="auto">
                <a:xfrm flipH="1">
                  <a:off x="4415" y="2493"/>
                  <a:ext cx="146" cy="16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sp>
            <p:nvSpPr>
              <p:cNvPr id="78" name="Rectangle 71"/>
              <p:cNvSpPr>
                <a:spLocks noChangeArrowheads="1"/>
              </p:cNvSpPr>
              <p:nvPr/>
            </p:nvSpPr>
            <p:spPr bwMode="auto">
              <a:xfrm>
                <a:off x="4656" y="2424"/>
                <a:ext cx="4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endParaRPr lang="en-US" sz="1800" b="1" i="1">
                  <a:solidFill>
                    <a:srgbClr val="336699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79" name="Rectangle 72"/>
              <p:cNvSpPr>
                <a:spLocks noChangeArrowheads="1"/>
              </p:cNvSpPr>
              <p:nvPr/>
            </p:nvSpPr>
            <p:spPr bwMode="auto">
              <a:xfrm>
                <a:off x="3984" y="3048"/>
                <a:ext cx="432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/>
                <a:endParaRPr lang="en-US" sz="1800" b="1" i="1">
                  <a:solidFill>
                    <a:srgbClr val="336699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80" name="Rectangle 73"/>
              <p:cNvSpPr>
                <a:spLocks noChangeArrowheads="1"/>
              </p:cNvSpPr>
              <p:nvPr/>
            </p:nvSpPr>
            <p:spPr bwMode="auto">
              <a:xfrm>
                <a:off x="4368" y="3048"/>
                <a:ext cx="432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/>
                <a:endParaRPr lang="en-US" sz="1800" b="1" i="1">
                  <a:solidFill>
                    <a:srgbClr val="336699"/>
                  </a:solidFill>
                  <a:cs typeface="Arial" charset="0"/>
                  <a:sym typeface="Arial" charset="0"/>
                </a:endParaRPr>
              </a:p>
            </p:txBody>
          </p:sp>
          <p:sp>
            <p:nvSpPr>
              <p:cNvPr id="81" name="Rectangle 74"/>
              <p:cNvSpPr>
                <a:spLocks noChangeArrowheads="1"/>
              </p:cNvSpPr>
              <p:nvPr/>
            </p:nvSpPr>
            <p:spPr bwMode="auto">
              <a:xfrm>
                <a:off x="4704" y="3048"/>
                <a:ext cx="432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/>
                <a:endParaRPr lang="en-US" sz="1800" b="1" i="1">
                  <a:solidFill>
                    <a:srgbClr val="336699"/>
                  </a:solidFill>
                  <a:cs typeface="Arial" charset="0"/>
                  <a:sym typeface="Arial" charset="0"/>
                </a:endParaRPr>
              </a:p>
            </p:txBody>
          </p:sp>
        </p:grpSp>
      </p:grpSp>
      <p:grpSp>
        <p:nvGrpSpPr>
          <p:cNvPr id="89" name="Group 187"/>
          <p:cNvGrpSpPr>
            <a:grpSpLocks/>
          </p:cNvGrpSpPr>
          <p:nvPr/>
        </p:nvGrpSpPr>
        <p:grpSpPr bwMode="auto">
          <a:xfrm>
            <a:off x="2507633" y="1899384"/>
            <a:ext cx="662120" cy="652463"/>
            <a:chOff x="0" y="0"/>
            <a:chExt cx="768" cy="911"/>
          </a:xfrm>
        </p:grpSpPr>
        <p:grpSp>
          <p:nvGrpSpPr>
            <p:cNvPr id="90" name="Group 188"/>
            <p:cNvGrpSpPr>
              <a:grpSpLocks/>
            </p:cNvGrpSpPr>
            <p:nvPr/>
          </p:nvGrpSpPr>
          <p:grpSpPr bwMode="auto">
            <a:xfrm>
              <a:off x="0" y="431"/>
              <a:ext cx="720" cy="480"/>
              <a:chOff x="0" y="0"/>
              <a:chExt cx="720" cy="479"/>
            </a:xfrm>
          </p:grpSpPr>
          <p:sp>
            <p:nvSpPr>
              <p:cNvPr id="100" name="Line 189"/>
              <p:cNvSpPr>
                <a:spLocks noChangeShapeType="1"/>
              </p:cNvSpPr>
              <p:nvPr/>
            </p:nvSpPr>
            <p:spPr bwMode="auto">
              <a:xfrm rot="10800000">
                <a:off x="432" y="0"/>
                <a:ext cx="193" cy="238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" name="Line 190"/>
              <p:cNvSpPr>
                <a:spLocks noChangeShapeType="1"/>
              </p:cNvSpPr>
              <p:nvPr/>
            </p:nvSpPr>
            <p:spPr bwMode="auto">
              <a:xfrm rot="10800000" flipH="1">
                <a:off x="288" y="47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" name="Line 191"/>
              <p:cNvSpPr>
                <a:spLocks noChangeShapeType="1"/>
              </p:cNvSpPr>
              <p:nvPr/>
            </p:nvSpPr>
            <p:spPr bwMode="auto">
              <a:xfrm rot="10800000">
                <a:off x="240" y="192"/>
                <a:ext cx="193" cy="239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" name="Oval 192"/>
              <p:cNvSpPr>
                <a:spLocks/>
              </p:cNvSpPr>
              <p:nvPr/>
            </p:nvSpPr>
            <p:spPr bwMode="auto">
              <a:xfrm flipH="1">
                <a:off x="336" y="335"/>
                <a:ext cx="144" cy="144"/>
              </a:xfrm>
              <a:prstGeom prst="ellipse">
                <a:avLst/>
              </a:prstGeom>
              <a:solidFill>
                <a:srgbClr val="92CFCE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04" name="Oval 193"/>
              <p:cNvSpPr>
                <a:spLocks/>
              </p:cNvSpPr>
              <p:nvPr/>
            </p:nvSpPr>
            <p:spPr bwMode="auto">
              <a:xfrm flipH="1">
                <a:off x="576" y="192"/>
                <a:ext cx="144" cy="144"/>
              </a:xfrm>
              <a:prstGeom prst="ellipse">
                <a:avLst/>
              </a:prstGeom>
              <a:solidFill>
                <a:srgbClr val="FF9500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05" name="Line 194"/>
              <p:cNvSpPr>
                <a:spLocks noChangeShapeType="1"/>
              </p:cNvSpPr>
              <p:nvPr/>
            </p:nvSpPr>
            <p:spPr bwMode="auto">
              <a:xfrm rot="10800000" flipH="1">
                <a:off x="48" y="239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" name="Oval 195"/>
              <p:cNvSpPr>
                <a:spLocks/>
              </p:cNvSpPr>
              <p:nvPr/>
            </p:nvSpPr>
            <p:spPr bwMode="auto">
              <a:xfrm flipH="1">
                <a:off x="0" y="335"/>
                <a:ext cx="144" cy="144"/>
              </a:xfrm>
              <a:prstGeom prst="ellipse">
                <a:avLst/>
              </a:prstGeom>
              <a:solidFill>
                <a:srgbClr val="969E00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07" name="Oval 196"/>
              <p:cNvSpPr>
                <a:spLocks/>
              </p:cNvSpPr>
              <p:nvPr/>
            </p:nvSpPr>
            <p:spPr bwMode="auto">
              <a:xfrm flipH="1">
                <a:off x="192" y="143"/>
                <a:ext cx="144" cy="144"/>
              </a:xfrm>
              <a:prstGeom prst="ellipse">
                <a:avLst/>
              </a:prstGeom>
              <a:solidFill>
                <a:srgbClr val="2800FF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  <p:grpSp>
          <p:nvGrpSpPr>
            <p:cNvPr id="91" name="Group 197"/>
            <p:cNvGrpSpPr>
              <a:grpSpLocks/>
            </p:cNvGrpSpPr>
            <p:nvPr/>
          </p:nvGrpSpPr>
          <p:grpSpPr bwMode="auto">
            <a:xfrm>
              <a:off x="48" y="0"/>
              <a:ext cx="720" cy="527"/>
              <a:chOff x="0" y="0"/>
              <a:chExt cx="720" cy="527"/>
            </a:xfrm>
          </p:grpSpPr>
          <p:sp>
            <p:nvSpPr>
              <p:cNvPr id="92" name="Line 198"/>
              <p:cNvSpPr>
                <a:spLocks noChangeShapeType="1"/>
              </p:cNvSpPr>
              <p:nvPr/>
            </p:nvSpPr>
            <p:spPr bwMode="auto">
              <a:xfrm rot="10800000">
                <a:off x="432" y="47"/>
                <a:ext cx="193" cy="239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" name="Line 199"/>
              <p:cNvSpPr>
                <a:spLocks noChangeShapeType="1"/>
              </p:cNvSpPr>
              <p:nvPr/>
            </p:nvSpPr>
            <p:spPr bwMode="auto">
              <a:xfrm rot="10800000" flipH="1">
                <a:off x="48" y="95"/>
                <a:ext cx="384" cy="384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Line 200"/>
              <p:cNvSpPr>
                <a:spLocks noChangeShapeType="1"/>
              </p:cNvSpPr>
              <p:nvPr/>
            </p:nvSpPr>
            <p:spPr bwMode="auto">
              <a:xfrm rot="10800000">
                <a:off x="240" y="239"/>
                <a:ext cx="193" cy="239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" name="Oval 201"/>
              <p:cNvSpPr>
                <a:spLocks/>
              </p:cNvSpPr>
              <p:nvPr/>
            </p:nvSpPr>
            <p:spPr bwMode="auto">
              <a:xfrm flipH="1">
                <a:off x="336" y="383"/>
                <a:ext cx="144" cy="144"/>
              </a:xfrm>
              <a:prstGeom prst="ellipse">
                <a:avLst/>
              </a:prstGeom>
              <a:solidFill>
                <a:srgbClr val="FFD000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96" name="Oval 202"/>
              <p:cNvSpPr>
                <a:spLocks/>
              </p:cNvSpPr>
              <p:nvPr/>
            </p:nvSpPr>
            <p:spPr bwMode="auto">
              <a:xfrm flipH="1">
                <a:off x="576" y="239"/>
                <a:ext cx="144" cy="144"/>
              </a:xfrm>
              <a:prstGeom prst="ellipse">
                <a:avLst/>
              </a:prstGeom>
              <a:solidFill>
                <a:srgbClr val="FFD000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97" name="Oval 203"/>
              <p:cNvSpPr>
                <a:spLocks/>
              </p:cNvSpPr>
              <p:nvPr/>
            </p:nvSpPr>
            <p:spPr bwMode="auto">
              <a:xfrm flipH="1">
                <a:off x="384" y="0"/>
                <a:ext cx="144" cy="143"/>
              </a:xfrm>
              <a:prstGeom prst="ellipse">
                <a:avLst/>
              </a:prstGeom>
              <a:solidFill>
                <a:srgbClr val="FFD000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98" name="Oval 204"/>
              <p:cNvSpPr>
                <a:spLocks/>
              </p:cNvSpPr>
              <p:nvPr/>
            </p:nvSpPr>
            <p:spPr bwMode="auto">
              <a:xfrm flipH="1">
                <a:off x="192" y="191"/>
                <a:ext cx="144" cy="144"/>
              </a:xfrm>
              <a:prstGeom prst="ellipse">
                <a:avLst/>
              </a:prstGeom>
              <a:solidFill>
                <a:srgbClr val="2800FF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99" name="Oval 205"/>
              <p:cNvSpPr>
                <a:spLocks/>
              </p:cNvSpPr>
              <p:nvPr/>
            </p:nvSpPr>
            <p:spPr bwMode="auto">
              <a:xfrm flipH="1">
                <a:off x="0" y="383"/>
                <a:ext cx="144" cy="144"/>
              </a:xfrm>
              <a:prstGeom prst="ellipse">
                <a:avLst/>
              </a:prstGeom>
              <a:solidFill>
                <a:srgbClr val="FFD000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</p:grpSp>
      <p:grpSp>
        <p:nvGrpSpPr>
          <p:cNvPr id="108" name="Group 174"/>
          <p:cNvGrpSpPr>
            <a:grpSpLocks/>
          </p:cNvGrpSpPr>
          <p:nvPr/>
        </p:nvGrpSpPr>
        <p:grpSpPr bwMode="auto">
          <a:xfrm>
            <a:off x="5684088" y="3253522"/>
            <a:ext cx="404151" cy="271462"/>
            <a:chOff x="0" y="0"/>
            <a:chExt cx="432" cy="336"/>
          </a:xfrm>
        </p:grpSpPr>
        <p:sp>
          <p:nvSpPr>
            <p:cNvPr id="109" name="Line 175"/>
            <p:cNvSpPr>
              <a:spLocks noChangeShapeType="1"/>
            </p:cNvSpPr>
            <p:nvPr/>
          </p:nvSpPr>
          <p:spPr bwMode="auto">
            <a:xfrm rot="10800000">
              <a:off x="192" y="48"/>
              <a:ext cx="193" cy="238"/>
            </a:xfrm>
            <a:prstGeom prst="line">
              <a:avLst/>
            </a:prstGeom>
            <a:noFill/>
            <a:ln w="25400">
              <a:solidFill>
                <a:srgbClr val="FF5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Oval 176"/>
            <p:cNvSpPr>
              <a:spLocks/>
            </p:cNvSpPr>
            <p:nvPr/>
          </p:nvSpPr>
          <p:spPr bwMode="auto">
            <a:xfrm flipH="1">
              <a:off x="288" y="192"/>
              <a:ext cx="144" cy="144"/>
            </a:xfrm>
            <a:prstGeom prst="ellipse">
              <a:avLst/>
            </a:prstGeom>
            <a:solidFill>
              <a:srgbClr val="92CFCE"/>
            </a:solidFill>
            <a:ln w="12700">
              <a:solidFill>
                <a:srgbClr val="FF56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11" name="Line 177"/>
            <p:cNvSpPr>
              <a:spLocks noChangeShapeType="1"/>
            </p:cNvSpPr>
            <p:nvPr/>
          </p:nvSpPr>
          <p:spPr bwMode="auto">
            <a:xfrm rot="10800000" flipH="1">
              <a:off x="0" y="96"/>
              <a:ext cx="192" cy="192"/>
            </a:xfrm>
            <a:prstGeom prst="line">
              <a:avLst/>
            </a:prstGeom>
            <a:noFill/>
            <a:ln w="25400">
              <a:solidFill>
                <a:srgbClr val="FF5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Oval 178"/>
            <p:cNvSpPr>
              <a:spLocks/>
            </p:cNvSpPr>
            <p:nvPr/>
          </p:nvSpPr>
          <p:spPr bwMode="auto">
            <a:xfrm flipH="1">
              <a:off x="0" y="192"/>
              <a:ext cx="144" cy="144"/>
            </a:xfrm>
            <a:prstGeom prst="ellipse">
              <a:avLst/>
            </a:prstGeom>
            <a:solidFill>
              <a:srgbClr val="9B94D5"/>
            </a:solidFill>
            <a:ln w="12700">
              <a:solidFill>
                <a:srgbClr val="FF56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13" name="Oval 179"/>
            <p:cNvSpPr>
              <a:spLocks/>
            </p:cNvSpPr>
            <p:nvPr/>
          </p:nvSpPr>
          <p:spPr bwMode="auto">
            <a:xfrm flipH="1">
              <a:off x="143" y="0"/>
              <a:ext cx="145" cy="14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rgbClr val="FF56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14" name="Rectangle 285"/>
          <p:cNvSpPr>
            <a:spLocks/>
          </p:cNvSpPr>
          <p:nvPr/>
        </p:nvSpPr>
        <p:spPr bwMode="auto">
          <a:xfrm>
            <a:off x="3287815" y="4689140"/>
            <a:ext cx="3138620" cy="6152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6574" bIns="0"/>
          <a:lstStyle/>
          <a:p>
            <a:pPr marL="36513" defTabSz="822325"/>
            <a:r>
              <a:rPr lang="en-US" sz="1400" b="1" i="1" dirty="0" err="1">
                <a:solidFill>
                  <a:srgbClr val="2E64A3"/>
                </a:solidFill>
                <a:cs typeface="Arial" charset="0"/>
                <a:sym typeface="Arial" charset="0"/>
              </a:rPr>
              <a:t>Geräte</a:t>
            </a:r>
            <a:r>
              <a:rPr lang="en-US" sz="1400" b="1" i="1" dirty="0">
                <a:solidFill>
                  <a:srgbClr val="2E64A3"/>
                </a:solidFill>
                <a:cs typeface="Arial" charset="0"/>
                <a:sym typeface="Arial" charset="0"/>
              </a:rPr>
              <a:t> </a:t>
            </a:r>
            <a:r>
              <a:rPr lang="en-US" sz="1400" b="1" i="1" dirty="0" err="1">
                <a:solidFill>
                  <a:srgbClr val="2E64A3"/>
                </a:solidFill>
                <a:cs typeface="Arial" charset="0"/>
                <a:sym typeface="Arial" charset="0"/>
              </a:rPr>
              <a:t>mit</a:t>
            </a:r>
            <a:r>
              <a:rPr lang="en-US" sz="1400" b="1" i="1" dirty="0">
                <a:solidFill>
                  <a:srgbClr val="2E64A3"/>
                </a:solidFill>
                <a:cs typeface="Arial" charset="0"/>
                <a:sym typeface="Arial" charset="0"/>
              </a:rPr>
              <a:t> </a:t>
            </a:r>
            <a:r>
              <a:rPr lang="en-US" sz="1400" b="1" i="1" dirty="0" err="1" smtClean="0">
                <a:solidFill>
                  <a:srgbClr val="2E64A3"/>
                </a:solidFill>
                <a:cs typeface="Arial" charset="0"/>
              </a:rPr>
              <a:t>D</a:t>
            </a:r>
            <a:r>
              <a:rPr lang="en-US" sz="1400" b="1" i="1" dirty="0" err="1" smtClean="0">
                <a:solidFill>
                  <a:srgbClr val="2E64A3"/>
                </a:solidFill>
                <a:cs typeface="Arial" charset="0"/>
                <a:sym typeface="Arial" charset="0"/>
              </a:rPr>
              <a:t>atenmodell</a:t>
            </a:r>
            <a:r>
              <a:rPr lang="en-US" sz="1400" b="1" i="1" dirty="0" smtClean="0">
                <a:solidFill>
                  <a:srgbClr val="2E64A3"/>
                </a:solidFill>
                <a:cs typeface="Arial" charset="0"/>
                <a:sym typeface="Arial" charset="0"/>
              </a:rPr>
              <a:t> (IEC61850)</a:t>
            </a:r>
            <a:endParaRPr lang="en-US" sz="1400" b="1" i="1" dirty="0">
              <a:solidFill>
                <a:srgbClr val="2E64A3"/>
              </a:solidFill>
              <a:cs typeface="Arial" charset="0"/>
              <a:sym typeface="Arial" charset="0"/>
            </a:endParaRPr>
          </a:p>
        </p:txBody>
      </p:sp>
      <p:cxnSp>
        <p:nvCxnSpPr>
          <p:cNvPr id="115" name="Gerade Verbindung 112"/>
          <p:cNvCxnSpPr>
            <a:cxnSpLocks noChangeShapeType="1"/>
          </p:cNvCxnSpPr>
          <p:nvPr/>
        </p:nvCxnSpPr>
        <p:spPr bwMode="auto">
          <a:xfrm>
            <a:off x="3291858" y="2439134"/>
            <a:ext cx="264848" cy="165100"/>
          </a:xfrm>
          <a:prstGeom prst="lin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116" name="Gerade Verbindung 113"/>
          <p:cNvCxnSpPr>
            <a:cxnSpLocks noChangeShapeType="1"/>
          </p:cNvCxnSpPr>
          <p:nvPr/>
        </p:nvCxnSpPr>
        <p:spPr bwMode="auto">
          <a:xfrm flipV="1">
            <a:off x="2528270" y="2891573"/>
            <a:ext cx="999200" cy="192087"/>
          </a:xfrm>
          <a:prstGeom prst="lin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117" name="Gerade Verbindung 116"/>
          <p:cNvCxnSpPr>
            <a:cxnSpLocks noChangeShapeType="1"/>
            <a:stCxn id="56" idx="3"/>
          </p:cNvCxnSpPr>
          <p:nvPr/>
        </p:nvCxnSpPr>
        <p:spPr bwMode="auto">
          <a:xfrm flipV="1">
            <a:off x="2750439" y="3293209"/>
            <a:ext cx="739196" cy="547957"/>
          </a:xfrm>
          <a:prstGeom prst="lin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118" name="Gerade Verbindung 119"/>
          <p:cNvCxnSpPr>
            <a:cxnSpLocks noChangeShapeType="1"/>
          </p:cNvCxnSpPr>
          <p:nvPr/>
        </p:nvCxnSpPr>
        <p:spPr bwMode="auto">
          <a:xfrm>
            <a:off x="4994452" y="3105884"/>
            <a:ext cx="579570" cy="152400"/>
          </a:xfrm>
          <a:prstGeom prst="lin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119" name="Gerade Verbindung 121"/>
          <p:cNvCxnSpPr>
            <a:cxnSpLocks noChangeShapeType="1"/>
          </p:cNvCxnSpPr>
          <p:nvPr/>
        </p:nvCxnSpPr>
        <p:spPr bwMode="auto">
          <a:xfrm>
            <a:off x="4858589" y="3588484"/>
            <a:ext cx="235611" cy="279400"/>
          </a:xfrm>
          <a:prstGeom prst="lin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120" name="Gerade Verbindung 123"/>
          <p:cNvCxnSpPr>
            <a:cxnSpLocks noChangeShapeType="1"/>
          </p:cNvCxnSpPr>
          <p:nvPr/>
        </p:nvCxnSpPr>
        <p:spPr bwMode="auto">
          <a:xfrm flipH="1">
            <a:off x="3960857" y="3610709"/>
            <a:ext cx="110067" cy="222250"/>
          </a:xfrm>
          <a:prstGeom prst="lin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</p:cxnSp>
      <p:sp>
        <p:nvSpPr>
          <p:cNvPr id="121" name="Gefaltete Ecke 120"/>
          <p:cNvSpPr/>
          <p:nvPr/>
        </p:nvSpPr>
        <p:spPr bwMode="auto">
          <a:xfrm>
            <a:off x="7941952" y="2448806"/>
            <a:ext cx="436228" cy="503339"/>
          </a:xfrm>
          <a:prstGeom prst="foldedCorner">
            <a:avLst/>
          </a:prstGeom>
          <a:solidFill>
            <a:srgbClr val="FFFFCC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XML</a:t>
            </a:r>
          </a:p>
        </p:txBody>
      </p:sp>
      <p:sp>
        <p:nvSpPr>
          <p:cNvPr id="122" name="Gefaltete Ecke 121"/>
          <p:cNvSpPr/>
          <p:nvPr/>
        </p:nvSpPr>
        <p:spPr bwMode="auto">
          <a:xfrm>
            <a:off x="7443623" y="2676707"/>
            <a:ext cx="436228" cy="503339"/>
          </a:xfrm>
          <a:prstGeom prst="foldedCorner">
            <a:avLst/>
          </a:prstGeom>
          <a:solidFill>
            <a:srgbClr val="FFFFCC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XML</a:t>
            </a:r>
          </a:p>
        </p:txBody>
      </p:sp>
      <p:sp>
        <p:nvSpPr>
          <p:cNvPr id="123" name="Gefaltete Ecke 122"/>
          <p:cNvSpPr/>
          <p:nvPr/>
        </p:nvSpPr>
        <p:spPr bwMode="auto">
          <a:xfrm>
            <a:off x="6936205" y="2518714"/>
            <a:ext cx="436228" cy="503339"/>
          </a:xfrm>
          <a:prstGeom prst="foldedCorner">
            <a:avLst/>
          </a:prstGeom>
          <a:solidFill>
            <a:srgbClr val="FFFFCC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XML</a:t>
            </a:r>
          </a:p>
        </p:txBody>
      </p:sp>
      <p:sp>
        <p:nvSpPr>
          <p:cNvPr id="124" name="Rechteck 123"/>
          <p:cNvSpPr/>
          <p:nvPr/>
        </p:nvSpPr>
        <p:spPr>
          <a:xfrm>
            <a:off x="6737507" y="3205822"/>
            <a:ext cx="2629760" cy="121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 defTabSz="822325"/>
            <a:r>
              <a:rPr lang="en-US" b="1" i="1" dirty="0" smtClean="0">
                <a:solidFill>
                  <a:srgbClr val="2E64A3"/>
                </a:solidFill>
                <a:cs typeface="Arial" charset="0"/>
              </a:rPr>
              <a:t>Notation</a:t>
            </a:r>
            <a:endParaRPr lang="en-US" b="1" i="1" dirty="0" smtClean="0">
              <a:solidFill>
                <a:srgbClr val="2E64A3"/>
              </a:solidFill>
              <a:cs typeface="Arial" charset="0"/>
              <a:sym typeface="Arial" charset="0"/>
            </a:endParaRPr>
          </a:p>
          <a:p>
            <a:pPr marL="36513" defTabSz="822325"/>
            <a:r>
              <a:rPr lang="en-US" sz="1200" b="1" i="1" dirty="0" err="1" smtClean="0">
                <a:solidFill>
                  <a:srgbClr val="2E64A3"/>
                </a:solidFill>
                <a:cs typeface="Arial" charset="0"/>
                <a:sym typeface="Arial" charset="0"/>
              </a:rPr>
              <a:t>für</a:t>
            </a:r>
            <a:r>
              <a:rPr lang="en-US" sz="1200" b="1" i="1" dirty="0" smtClean="0">
                <a:solidFill>
                  <a:srgbClr val="2E64A3"/>
                </a:solidFill>
                <a:cs typeface="Arial" charset="0"/>
                <a:sym typeface="Arial" charset="0"/>
              </a:rPr>
              <a:t> IEC61850</a:t>
            </a:r>
            <a:r>
              <a:rPr lang="en-US" sz="1200" b="1" i="1" dirty="0" smtClean="0">
                <a:solidFill>
                  <a:srgbClr val="2E64A3"/>
                </a:solidFill>
                <a:cs typeface="Arial" charset="0"/>
              </a:rPr>
              <a:t> </a:t>
            </a:r>
            <a:r>
              <a:rPr lang="en-US" sz="1200" b="1" i="1" dirty="0" err="1" smtClean="0">
                <a:solidFill>
                  <a:srgbClr val="2E64A3"/>
                </a:solidFill>
                <a:cs typeface="Arial" charset="0"/>
              </a:rPr>
              <a:t>Dateien</a:t>
            </a:r>
            <a:r>
              <a:rPr lang="en-US" sz="1200" b="1" i="1" dirty="0" smtClean="0">
                <a:solidFill>
                  <a:srgbClr val="2E64A3"/>
                </a:solidFill>
                <a:cs typeface="Arial" charset="0"/>
              </a:rPr>
              <a:t> (ICD), </a:t>
            </a:r>
            <a:r>
              <a:rPr lang="en-US" sz="1200" b="1" i="1" dirty="0" err="1" smtClean="0">
                <a:solidFill>
                  <a:srgbClr val="2E64A3"/>
                </a:solidFill>
                <a:cs typeface="Arial" charset="0"/>
              </a:rPr>
              <a:t>Konfigurationen</a:t>
            </a:r>
            <a:r>
              <a:rPr lang="en-US" sz="1200" b="1" i="1" dirty="0" smtClean="0">
                <a:solidFill>
                  <a:srgbClr val="2E64A3"/>
                </a:solidFill>
                <a:cs typeface="Arial" charset="0"/>
              </a:rPr>
              <a:t>, </a:t>
            </a:r>
            <a:r>
              <a:rPr lang="en-US" sz="1200" b="1" i="1" dirty="0" err="1" smtClean="0">
                <a:solidFill>
                  <a:srgbClr val="2E64A3"/>
                </a:solidFill>
                <a:cs typeface="Arial" charset="0"/>
              </a:rPr>
              <a:t>Messdaten</a:t>
            </a:r>
            <a:r>
              <a:rPr lang="en-US" sz="1200" b="1" i="1" dirty="0" smtClean="0">
                <a:solidFill>
                  <a:srgbClr val="2E64A3"/>
                </a:solidFill>
                <a:cs typeface="Arial" charset="0"/>
              </a:rPr>
              <a:t>, …</a:t>
            </a:r>
          </a:p>
          <a:p>
            <a:pPr marL="36513" defTabSz="822325"/>
            <a:r>
              <a:rPr lang="en-US" sz="1200" b="1" i="1" dirty="0" err="1" smtClean="0">
                <a:solidFill>
                  <a:srgbClr val="2E64A3"/>
                </a:solidFill>
                <a:cs typeface="Arial" charset="0"/>
                <a:sym typeface="Arial" charset="0"/>
              </a:rPr>
              <a:t>ggf</a:t>
            </a:r>
            <a:r>
              <a:rPr lang="en-US" sz="1200" b="1" i="1" dirty="0" smtClean="0">
                <a:solidFill>
                  <a:srgbClr val="2E64A3"/>
                </a:solidFill>
                <a:cs typeface="Arial" charset="0"/>
                <a:sym typeface="Arial" charset="0"/>
              </a:rPr>
              <a:t>. </a:t>
            </a:r>
            <a:r>
              <a:rPr lang="en-US" sz="1200" b="1" i="1" dirty="0" err="1" smtClean="0">
                <a:solidFill>
                  <a:srgbClr val="2E64A3"/>
                </a:solidFill>
                <a:cs typeface="Arial" charset="0"/>
              </a:rPr>
              <a:t>signiert</a:t>
            </a:r>
            <a:r>
              <a:rPr lang="en-US" sz="1200" b="1" i="1" dirty="0" smtClean="0">
                <a:solidFill>
                  <a:srgbClr val="2E64A3"/>
                </a:solidFill>
                <a:cs typeface="Arial" charset="0"/>
              </a:rPr>
              <a:t> (</a:t>
            </a:r>
            <a:r>
              <a:rPr lang="en-US" sz="1200" b="1" i="1" dirty="0" err="1" smtClean="0">
                <a:solidFill>
                  <a:srgbClr val="2E64A3"/>
                </a:solidFill>
                <a:cs typeface="Arial" charset="0"/>
              </a:rPr>
              <a:t>Zertifikat</a:t>
            </a:r>
            <a:r>
              <a:rPr lang="en-US" sz="1200" b="1" i="1" dirty="0" smtClean="0">
                <a:solidFill>
                  <a:srgbClr val="2E64A3"/>
                </a:solidFill>
                <a:cs typeface="Arial" charset="0"/>
              </a:rPr>
              <a:t>) </a:t>
            </a:r>
            <a:r>
              <a:rPr lang="en-US" sz="1200" b="1" i="1" dirty="0" err="1" smtClean="0">
                <a:solidFill>
                  <a:srgbClr val="2E64A3"/>
                </a:solidFill>
                <a:cs typeface="Arial" charset="0"/>
              </a:rPr>
              <a:t>bzw</a:t>
            </a:r>
            <a:r>
              <a:rPr lang="en-US" sz="1200" b="1" i="1" dirty="0" smtClean="0">
                <a:solidFill>
                  <a:srgbClr val="2E64A3"/>
                </a:solidFill>
                <a:cs typeface="Arial" charset="0"/>
              </a:rPr>
              <a:t>. </a:t>
            </a:r>
            <a:r>
              <a:rPr lang="en-US" sz="1200" b="1" i="1" dirty="0" err="1" smtClean="0">
                <a:solidFill>
                  <a:srgbClr val="2E64A3"/>
                </a:solidFill>
                <a:cs typeface="Arial" charset="0"/>
              </a:rPr>
              <a:t>verschlüsselt</a:t>
            </a:r>
            <a:endParaRPr lang="en-US" sz="1200" b="1" i="1" dirty="0">
              <a:solidFill>
                <a:srgbClr val="2E64A3"/>
              </a:solidFill>
              <a:cs typeface="Arial" charset="0"/>
              <a:sym typeface="Arial" charset="0"/>
            </a:endParaRPr>
          </a:p>
        </p:txBody>
      </p:sp>
      <p:pic>
        <p:nvPicPr>
          <p:cNvPr id="125" name="Picture 4" descr="SSL-Proxy - Für verschlüsselte Datenübermittl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3752" y="2840965"/>
            <a:ext cx="495300" cy="457200"/>
          </a:xfrm>
          <a:prstGeom prst="rect">
            <a:avLst/>
          </a:prstGeom>
          <a:noFill/>
        </p:spPr>
      </p:pic>
      <p:pic>
        <p:nvPicPr>
          <p:cNvPr id="126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2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713842" y="6354325"/>
            <a:ext cx="374173" cy="279400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70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Werkzeuge und Methoden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5" y="1165225"/>
            <a:ext cx="8126413" cy="53558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buNone/>
            </a:pPr>
            <a:r>
              <a:rPr lang="de-DE" dirty="0" smtClean="0"/>
              <a:t>...</a:t>
            </a:r>
            <a:endParaRPr lang="de-DE" sz="2400" dirty="0" smtClean="0"/>
          </a:p>
          <a:p>
            <a:pPr marL="0" lvl="1" indent="0" eaLnBrk="0" hangingPunct="0">
              <a:buClr>
                <a:srgbClr val="0066AE"/>
              </a:buClr>
              <a:buSzPct val="90000"/>
              <a:buNone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3145794" y="1493785"/>
            <a:ext cx="1426511" cy="1215135"/>
          </a:xfrm>
          <a:prstGeom prst="roundRect">
            <a:avLst>
              <a:gd name="adj" fmla="val 783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806154" y="1405836"/>
            <a:ext cx="1784949" cy="1190445"/>
            <a:chOff x="1268083" y="1561381"/>
            <a:chExt cx="1716657" cy="1190445"/>
          </a:xfrm>
        </p:grpSpPr>
        <p:sp>
          <p:nvSpPr>
            <p:cNvPr id="12" name="Abgerundetes Rechteck 11"/>
            <p:cNvSpPr/>
            <p:nvPr/>
          </p:nvSpPr>
          <p:spPr bwMode="auto">
            <a:xfrm>
              <a:off x="1268083" y="1561381"/>
              <a:ext cx="1716657" cy="1190445"/>
            </a:xfrm>
            <a:prstGeom prst="roundRect">
              <a:avLst>
                <a:gd name="adj" fmla="val 7837"/>
              </a:avLst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de-DE"/>
            </a:p>
          </p:txBody>
        </p:sp>
        <p:grpSp>
          <p:nvGrpSpPr>
            <p:cNvPr id="13" name="Gruppieren 353"/>
            <p:cNvGrpSpPr/>
            <p:nvPr/>
          </p:nvGrpSpPr>
          <p:grpSpPr>
            <a:xfrm>
              <a:off x="1799571" y="1646285"/>
              <a:ext cx="611188" cy="652463"/>
              <a:chOff x="5742130" y="1448780"/>
              <a:chExt cx="611188" cy="652463"/>
            </a:xfrm>
          </p:grpSpPr>
          <p:sp>
            <p:nvSpPr>
              <p:cNvPr id="14" name="Line 189"/>
              <p:cNvSpPr>
                <a:spLocks noChangeShapeType="1"/>
              </p:cNvSpPr>
              <p:nvPr/>
            </p:nvSpPr>
            <p:spPr bwMode="auto">
              <a:xfrm rot="10800000">
                <a:off x="6085923" y="1757464"/>
                <a:ext cx="153593" cy="170813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Line 190"/>
              <p:cNvSpPr>
                <a:spLocks noChangeShapeType="1"/>
              </p:cNvSpPr>
              <p:nvPr/>
            </p:nvSpPr>
            <p:spPr bwMode="auto">
              <a:xfrm rot="10800000" flipH="1">
                <a:off x="5971326" y="1791196"/>
                <a:ext cx="114598" cy="103349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Line 191"/>
              <p:cNvSpPr>
                <a:spLocks noChangeShapeType="1"/>
              </p:cNvSpPr>
              <p:nvPr/>
            </p:nvSpPr>
            <p:spPr bwMode="auto">
              <a:xfrm rot="10800000">
                <a:off x="5933126" y="1895263"/>
                <a:ext cx="153593" cy="171531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Oval 192"/>
              <p:cNvSpPr>
                <a:spLocks/>
              </p:cNvSpPr>
              <p:nvPr/>
            </p:nvSpPr>
            <p:spPr bwMode="auto">
              <a:xfrm flipH="1">
                <a:off x="6009525" y="1997894"/>
                <a:ext cx="114598" cy="103349"/>
              </a:xfrm>
              <a:prstGeom prst="ellipse">
                <a:avLst/>
              </a:prstGeom>
              <a:solidFill>
                <a:srgbClr val="92CFCE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8" name="Oval 193"/>
              <p:cNvSpPr>
                <a:spLocks/>
              </p:cNvSpPr>
              <p:nvPr/>
            </p:nvSpPr>
            <p:spPr bwMode="auto">
              <a:xfrm flipH="1">
                <a:off x="6200521" y="1895263"/>
                <a:ext cx="114598" cy="103349"/>
              </a:xfrm>
              <a:prstGeom prst="ellipse">
                <a:avLst/>
              </a:prstGeom>
              <a:solidFill>
                <a:srgbClr val="FF9500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9" name="Line 194"/>
              <p:cNvSpPr>
                <a:spLocks noChangeShapeType="1"/>
              </p:cNvSpPr>
              <p:nvPr/>
            </p:nvSpPr>
            <p:spPr bwMode="auto">
              <a:xfrm rot="10800000" flipH="1">
                <a:off x="5780329" y="1928995"/>
                <a:ext cx="152797" cy="137799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Oval 195"/>
              <p:cNvSpPr>
                <a:spLocks/>
              </p:cNvSpPr>
              <p:nvPr/>
            </p:nvSpPr>
            <p:spPr bwMode="auto">
              <a:xfrm flipH="1">
                <a:off x="5742130" y="1997894"/>
                <a:ext cx="114598" cy="103349"/>
              </a:xfrm>
              <a:prstGeom prst="ellipse">
                <a:avLst/>
              </a:prstGeom>
              <a:solidFill>
                <a:srgbClr val="969E00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1" name="Oval 196"/>
              <p:cNvSpPr>
                <a:spLocks/>
              </p:cNvSpPr>
              <p:nvPr/>
            </p:nvSpPr>
            <p:spPr bwMode="auto">
              <a:xfrm flipH="1">
                <a:off x="5894927" y="1860095"/>
                <a:ext cx="114598" cy="103349"/>
              </a:xfrm>
              <a:prstGeom prst="ellipse">
                <a:avLst/>
              </a:prstGeom>
              <a:solidFill>
                <a:srgbClr val="2800FF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2" name="Line 198"/>
              <p:cNvSpPr>
                <a:spLocks noChangeShapeType="1"/>
              </p:cNvSpPr>
              <p:nvPr/>
            </p:nvSpPr>
            <p:spPr bwMode="auto">
              <a:xfrm rot="10800000">
                <a:off x="6124122" y="1482442"/>
                <a:ext cx="153593" cy="171173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Line 199"/>
              <p:cNvSpPr>
                <a:spLocks noChangeShapeType="1"/>
              </p:cNvSpPr>
              <p:nvPr/>
            </p:nvSpPr>
            <p:spPr bwMode="auto">
              <a:xfrm rot="10800000" flipH="1">
                <a:off x="5818528" y="1516819"/>
                <a:ext cx="305594" cy="275023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Line 200"/>
              <p:cNvSpPr>
                <a:spLocks noChangeShapeType="1"/>
              </p:cNvSpPr>
              <p:nvPr/>
            </p:nvSpPr>
            <p:spPr bwMode="auto">
              <a:xfrm rot="10800000">
                <a:off x="5971325" y="1619953"/>
                <a:ext cx="153593" cy="171173"/>
              </a:xfrm>
              <a:prstGeom prst="line">
                <a:avLst/>
              </a:prstGeom>
              <a:noFill/>
              <a:ln w="254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Oval 201"/>
              <p:cNvSpPr>
                <a:spLocks/>
              </p:cNvSpPr>
              <p:nvPr/>
            </p:nvSpPr>
            <p:spPr bwMode="auto">
              <a:xfrm flipH="1">
                <a:off x="6047724" y="1723086"/>
                <a:ext cx="114598" cy="10313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6" name="Oval 202"/>
              <p:cNvSpPr>
                <a:spLocks/>
              </p:cNvSpPr>
              <p:nvPr/>
            </p:nvSpPr>
            <p:spPr bwMode="auto">
              <a:xfrm flipH="1">
                <a:off x="6238720" y="1619953"/>
                <a:ext cx="114598" cy="103134"/>
              </a:xfrm>
              <a:prstGeom prst="ellipse">
                <a:avLst/>
              </a:prstGeom>
              <a:solidFill>
                <a:srgbClr val="9B94D5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7" name="Oval 203"/>
              <p:cNvSpPr>
                <a:spLocks/>
              </p:cNvSpPr>
              <p:nvPr/>
            </p:nvSpPr>
            <p:spPr bwMode="auto">
              <a:xfrm flipH="1">
                <a:off x="6085923" y="1448780"/>
                <a:ext cx="114598" cy="102417"/>
              </a:xfrm>
              <a:prstGeom prst="ellipse">
                <a:avLst/>
              </a:prstGeom>
              <a:solidFill>
                <a:srgbClr val="FFD000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8" name="Oval 204"/>
              <p:cNvSpPr>
                <a:spLocks/>
              </p:cNvSpPr>
              <p:nvPr/>
            </p:nvSpPr>
            <p:spPr bwMode="auto">
              <a:xfrm flipH="1">
                <a:off x="5933126" y="1585575"/>
                <a:ext cx="114598" cy="103134"/>
              </a:xfrm>
              <a:prstGeom prst="ellipse">
                <a:avLst/>
              </a:prstGeom>
              <a:solidFill>
                <a:srgbClr val="2800FF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9" name="Oval 205"/>
              <p:cNvSpPr>
                <a:spLocks/>
              </p:cNvSpPr>
              <p:nvPr/>
            </p:nvSpPr>
            <p:spPr bwMode="auto">
              <a:xfrm flipH="1">
                <a:off x="5780329" y="1723086"/>
                <a:ext cx="114598" cy="103134"/>
              </a:xfrm>
              <a:prstGeom prst="ellipse">
                <a:avLst/>
              </a:prstGeom>
              <a:solidFill>
                <a:srgbClr val="FFD000"/>
              </a:solidFill>
              <a:ln w="12700">
                <a:solidFill>
                  <a:srgbClr val="FF56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</p:grpSp>
      <p:sp>
        <p:nvSpPr>
          <p:cNvPr id="30" name="Pfeil nach rechts 29"/>
          <p:cNvSpPr/>
          <p:nvPr/>
        </p:nvSpPr>
        <p:spPr bwMode="auto">
          <a:xfrm rot="10800000" flipH="1">
            <a:off x="4676273" y="1492093"/>
            <a:ext cx="550201" cy="210896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285"/>
          <p:cNvSpPr>
            <a:spLocks/>
          </p:cNvSpPr>
          <p:nvPr/>
        </p:nvSpPr>
        <p:spPr bwMode="auto">
          <a:xfrm>
            <a:off x="3151820" y="1853825"/>
            <a:ext cx="1457864" cy="4624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6574" bIns="0"/>
          <a:lstStyle/>
          <a:p>
            <a:pPr marL="36513" algn="ctr" defTabSz="822325"/>
            <a:r>
              <a:rPr lang="en-US" b="1" i="1" dirty="0" smtClean="0">
                <a:solidFill>
                  <a:srgbClr val="2E64A3"/>
                </a:solidFill>
                <a:cs typeface="Arial" charset="0"/>
                <a:sym typeface="Arial" charset="0"/>
              </a:rPr>
              <a:t>UML Editor</a:t>
            </a:r>
          </a:p>
          <a:p>
            <a:pPr marL="36513" algn="ctr" defTabSz="822325"/>
            <a:endParaRPr lang="en-US" b="1" i="1" dirty="0" smtClean="0">
              <a:solidFill>
                <a:srgbClr val="2E64A3"/>
              </a:solidFill>
              <a:cs typeface="Arial" charset="0"/>
              <a:sym typeface="Arial" charset="0"/>
            </a:endParaRPr>
          </a:p>
        </p:txBody>
      </p:sp>
      <p:sp>
        <p:nvSpPr>
          <p:cNvPr id="32" name="Gefaltete Ecke 31"/>
          <p:cNvSpPr/>
          <p:nvPr/>
        </p:nvSpPr>
        <p:spPr bwMode="auto">
          <a:xfrm>
            <a:off x="5300209" y="1308573"/>
            <a:ext cx="436228" cy="503339"/>
          </a:xfrm>
          <a:prstGeom prst="foldedCorner">
            <a:avLst/>
          </a:prstGeom>
          <a:solidFill>
            <a:schemeClr val="bg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XML</a:t>
            </a:r>
          </a:p>
        </p:txBody>
      </p:sp>
      <p:sp>
        <p:nvSpPr>
          <p:cNvPr id="33" name="Rectangle 285"/>
          <p:cNvSpPr>
            <a:spLocks/>
          </p:cNvSpPr>
          <p:nvPr/>
        </p:nvSpPr>
        <p:spPr bwMode="auto">
          <a:xfrm>
            <a:off x="544488" y="2201929"/>
            <a:ext cx="2288079" cy="4719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6574" bIns="0"/>
          <a:lstStyle/>
          <a:p>
            <a:pPr marL="36513" algn="ctr" defTabSz="822325"/>
            <a:r>
              <a:rPr lang="en-US" sz="1200" b="1" i="1" dirty="0" err="1" smtClean="0">
                <a:solidFill>
                  <a:srgbClr val="2E64A3"/>
                </a:solidFill>
                <a:cs typeface="Arial" charset="0"/>
                <a:sym typeface="Arial" charset="0"/>
              </a:rPr>
              <a:t>Datenmodell</a:t>
            </a:r>
            <a:r>
              <a:rPr lang="en-US" sz="1200" b="1" i="1" dirty="0" smtClean="0">
                <a:solidFill>
                  <a:srgbClr val="2E64A3"/>
                </a:solidFill>
                <a:cs typeface="Arial" charset="0"/>
                <a:sym typeface="Arial" charset="0"/>
              </a:rPr>
              <a:t> (</a:t>
            </a:r>
            <a:r>
              <a:rPr lang="en-US" sz="1200" b="1" i="1" dirty="0" err="1" smtClean="0">
                <a:solidFill>
                  <a:srgbClr val="2E64A3"/>
                </a:solidFill>
                <a:cs typeface="Arial" charset="0"/>
                <a:sym typeface="Arial" charset="0"/>
              </a:rPr>
              <a:t>Informationsmodell</a:t>
            </a:r>
            <a:r>
              <a:rPr lang="en-US" sz="1200" b="1" i="1" dirty="0" smtClean="0">
                <a:solidFill>
                  <a:srgbClr val="2E64A3"/>
                </a:solidFill>
                <a:cs typeface="Arial" charset="0"/>
                <a:sym typeface="Arial" charset="0"/>
              </a:rPr>
              <a:t>)</a:t>
            </a:r>
          </a:p>
        </p:txBody>
      </p:sp>
      <p:sp>
        <p:nvSpPr>
          <p:cNvPr id="34" name="Pfeil nach links und rechts 33"/>
          <p:cNvSpPr/>
          <p:nvPr/>
        </p:nvSpPr>
        <p:spPr bwMode="auto">
          <a:xfrm>
            <a:off x="2619145" y="1880286"/>
            <a:ext cx="523331" cy="250166"/>
          </a:xfrm>
          <a:prstGeom prst="leftRightArrow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5" name="Gefaltete Ecke 34"/>
          <p:cNvSpPr/>
          <p:nvPr/>
        </p:nvSpPr>
        <p:spPr bwMode="auto">
          <a:xfrm>
            <a:off x="5287750" y="2418497"/>
            <a:ext cx="436228" cy="503339"/>
          </a:xfrm>
          <a:prstGeom prst="foldedCorner">
            <a:avLst/>
          </a:prstGeom>
          <a:solidFill>
            <a:schemeClr val="bg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smtClean="0"/>
              <a:t>RDF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Gefaltete Ecke 35"/>
          <p:cNvSpPr/>
          <p:nvPr/>
        </p:nvSpPr>
        <p:spPr bwMode="auto">
          <a:xfrm>
            <a:off x="5885847" y="1719767"/>
            <a:ext cx="436228" cy="503339"/>
          </a:xfrm>
          <a:prstGeom prst="foldedCorner">
            <a:avLst/>
          </a:prstGeom>
          <a:solidFill>
            <a:schemeClr val="bg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XML</a:t>
            </a:r>
          </a:p>
        </p:txBody>
      </p:sp>
      <p:sp>
        <p:nvSpPr>
          <p:cNvPr id="37" name="Rectangle 285"/>
          <p:cNvSpPr>
            <a:spLocks/>
          </p:cNvSpPr>
          <p:nvPr/>
        </p:nvSpPr>
        <p:spPr bwMode="auto">
          <a:xfrm>
            <a:off x="5728009" y="2535451"/>
            <a:ext cx="1647884" cy="1988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6574" bIns="0"/>
          <a:lstStyle/>
          <a:p>
            <a:pPr marL="36513" algn="ctr" defTabSz="822325"/>
            <a:r>
              <a:rPr lang="en-US" sz="1200" b="1" i="1" dirty="0" err="1" smtClean="0">
                <a:solidFill>
                  <a:srgbClr val="2E64A3"/>
                </a:solidFill>
                <a:cs typeface="Arial" charset="0"/>
                <a:sym typeface="Arial" charset="0"/>
              </a:rPr>
              <a:t>Anwendungsprofil</a:t>
            </a:r>
            <a:endParaRPr lang="en-US" sz="1200" b="1" i="1" dirty="0" smtClean="0">
              <a:solidFill>
                <a:srgbClr val="2E64A3"/>
              </a:solidFill>
              <a:cs typeface="Arial" charset="0"/>
              <a:sym typeface="Arial" charset="0"/>
            </a:endParaRPr>
          </a:p>
        </p:txBody>
      </p:sp>
      <p:sp>
        <p:nvSpPr>
          <p:cNvPr id="38" name="Rectangle 285"/>
          <p:cNvSpPr>
            <a:spLocks/>
          </p:cNvSpPr>
          <p:nvPr/>
        </p:nvSpPr>
        <p:spPr bwMode="auto">
          <a:xfrm>
            <a:off x="6322991" y="1764843"/>
            <a:ext cx="1330309" cy="434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6574" bIns="0"/>
          <a:lstStyle/>
          <a:p>
            <a:pPr marL="36513" defTabSz="822325"/>
            <a:r>
              <a:rPr lang="en-US" sz="1200" b="1" i="1" dirty="0" err="1" smtClean="0">
                <a:solidFill>
                  <a:srgbClr val="2E64A3"/>
                </a:solidFill>
                <a:cs typeface="Arial" charset="0"/>
                <a:sym typeface="Arial" charset="0"/>
              </a:rPr>
              <a:t>Datenbank</a:t>
            </a:r>
            <a:r>
              <a:rPr lang="en-US" sz="1200" b="1" i="1" dirty="0" smtClean="0">
                <a:solidFill>
                  <a:srgbClr val="2E64A3"/>
                </a:solidFill>
                <a:cs typeface="Arial" charset="0"/>
                <a:sym typeface="Arial" charset="0"/>
              </a:rPr>
              <a:t>-schema</a:t>
            </a:r>
          </a:p>
        </p:txBody>
      </p:sp>
      <p:sp>
        <p:nvSpPr>
          <p:cNvPr id="39" name="Rectangle 285"/>
          <p:cNvSpPr>
            <a:spLocks/>
          </p:cNvSpPr>
          <p:nvPr/>
        </p:nvSpPr>
        <p:spPr bwMode="auto">
          <a:xfrm>
            <a:off x="5718085" y="1268480"/>
            <a:ext cx="1485165" cy="26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6574" bIns="0"/>
          <a:lstStyle/>
          <a:p>
            <a:pPr marL="36513" algn="ctr" defTabSz="822325"/>
            <a:r>
              <a:rPr lang="en-US" sz="1200" b="1" i="1" dirty="0" smtClean="0">
                <a:solidFill>
                  <a:srgbClr val="2E64A3"/>
                </a:solidFill>
                <a:cs typeface="Arial" charset="0"/>
                <a:sym typeface="Arial" charset="0"/>
              </a:rPr>
              <a:t>ICD (IEC61850 </a:t>
            </a:r>
            <a:r>
              <a:rPr lang="en-US" sz="1200" b="1" i="1" dirty="0" err="1" smtClean="0">
                <a:solidFill>
                  <a:srgbClr val="2E64A3"/>
                </a:solidFill>
                <a:cs typeface="Arial" charset="0"/>
                <a:sym typeface="Arial" charset="0"/>
              </a:rPr>
              <a:t>Datenmodell</a:t>
            </a:r>
            <a:r>
              <a:rPr lang="en-US" sz="1200" b="1" i="1" dirty="0" smtClean="0">
                <a:solidFill>
                  <a:srgbClr val="2E64A3"/>
                </a:solidFill>
                <a:cs typeface="Arial" charset="0"/>
                <a:sym typeface="Arial" charset="0"/>
              </a:rPr>
              <a:t>)</a:t>
            </a:r>
          </a:p>
        </p:txBody>
      </p:sp>
      <p:sp>
        <p:nvSpPr>
          <p:cNvPr id="40" name="Gefaltete Ecke 39"/>
          <p:cNvSpPr/>
          <p:nvPr/>
        </p:nvSpPr>
        <p:spPr bwMode="auto">
          <a:xfrm>
            <a:off x="2331524" y="3260981"/>
            <a:ext cx="436228" cy="503339"/>
          </a:xfrm>
          <a:prstGeom prst="foldedCorner">
            <a:avLst/>
          </a:prstGeom>
          <a:solidFill>
            <a:schemeClr val="bg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XML</a:t>
            </a:r>
          </a:p>
        </p:txBody>
      </p:sp>
      <p:sp>
        <p:nvSpPr>
          <p:cNvPr id="41" name="Rectangle 285"/>
          <p:cNvSpPr>
            <a:spLocks/>
          </p:cNvSpPr>
          <p:nvPr/>
        </p:nvSpPr>
        <p:spPr bwMode="auto">
          <a:xfrm>
            <a:off x="899607" y="3283056"/>
            <a:ext cx="1305230" cy="503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6574" bIns="0"/>
          <a:lstStyle/>
          <a:p>
            <a:pPr marL="36513" algn="r" defTabSz="822325"/>
            <a:r>
              <a:rPr lang="en-US" sz="1200" b="1" i="1" dirty="0" err="1" smtClean="0">
                <a:solidFill>
                  <a:srgbClr val="2E64A3"/>
                </a:solidFill>
                <a:cs typeface="Arial" charset="0"/>
                <a:sym typeface="Arial" charset="0"/>
              </a:rPr>
              <a:t>Nachrichten-formate</a:t>
            </a:r>
            <a:endParaRPr lang="en-US" sz="1200" b="1" i="1" dirty="0" smtClean="0">
              <a:solidFill>
                <a:srgbClr val="2E64A3"/>
              </a:solidFill>
              <a:cs typeface="Arial" charset="0"/>
              <a:sym typeface="Arial" charset="0"/>
            </a:endParaRPr>
          </a:p>
        </p:txBody>
      </p:sp>
      <p:sp>
        <p:nvSpPr>
          <p:cNvPr id="42" name="Pfeil nach rechts 41"/>
          <p:cNvSpPr/>
          <p:nvPr/>
        </p:nvSpPr>
        <p:spPr bwMode="auto">
          <a:xfrm rot="10800000" flipH="1">
            <a:off x="4682503" y="1851524"/>
            <a:ext cx="1123378" cy="235789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Pfeil nach rechts 42"/>
          <p:cNvSpPr/>
          <p:nvPr/>
        </p:nvSpPr>
        <p:spPr bwMode="auto">
          <a:xfrm rot="10800000" flipH="1">
            <a:off x="4691849" y="2498489"/>
            <a:ext cx="550201" cy="210896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Gefaltete Ecke 43"/>
          <p:cNvSpPr/>
          <p:nvPr/>
        </p:nvSpPr>
        <p:spPr bwMode="auto">
          <a:xfrm>
            <a:off x="2646149" y="3370248"/>
            <a:ext cx="436228" cy="503339"/>
          </a:xfrm>
          <a:prstGeom prst="foldedCorner">
            <a:avLst/>
          </a:prstGeom>
          <a:solidFill>
            <a:schemeClr val="bg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XML</a:t>
            </a:r>
          </a:p>
        </p:txBody>
      </p:sp>
      <p:sp>
        <p:nvSpPr>
          <p:cNvPr id="45" name="Gefaltete Ecke 44"/>
          <p:cNvSpPr/>
          <p:nvPr/>
        </p:nvSpPr>
        <p:spPr bwMode="auto">
          <a:xfrm>
            <a:off x="3044881" y="3324240"/>
            <a:ext cx="436228" cy="503339"/>
          </a:xfrm>
          <a:prstGeom prst="foldedCorner">
            <a:avLst/>
          </a:prstGeom>
          <a:solidFill>
            <a:schemeClr val="bg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XML</a:t>
            </a:r>
          </a:p>
        </p:txBody>
      </p:sp>
      <p:grpSp>
        <p:nvGrpSpPr>
          <p:cNvPr id="46" name="Gruppieren 45"/>
          <p:cNvGrpSpPr/>
          <p:nvPr/>
        </p:nvGrpSpPr>
        <p:grpSpPr>
          <a:xfrm>
            <a:off x="4774780" y="3217373"/>
            <a:ext cx="1339493" cy="751687"/>
            <a:chOff x="4871047" y="2924356"/>
            <a:chExt cx="1354350" cy="879894"/>
          </a:xfrm>
        </p:grpSpPr>
        <p:sp>
          <p:nvSpPr>
            <p:cNvPr id="47" name="Abgerundetes Rechteck 46"/>
            <p:cNvSpPr/>
            <p:nvPr/>
          </p:nvSpPr>
          <p:spPr bwMode="auto">
            <a:xfrm>
              <a:off x="4908618" y="2924356"/>
              <a:ext cx="1316779" cy="879894"/>
            </a:xfrm>
            <a:prstGeom prst="roundRect">
              <a:avLst>
                <a:gd name="adj" fmla="val 7837"/>
              </a:avLst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de-DE"/>
            </a:p>
          </p:txBody>
        </p:sp>
        <p:sp>
          <p:nvSpPr>
            <p:cNvPr id="48" name="Rectangle 285"/>
            <p:cNvSpPr>
              <a:spLocks/>
            </p:cNvSpPr>
            <p:nvPr/>
          </p:nvSpPr>
          <p:spPr bwMode="auto">
            <a:xfrm>
              <a:off x="4871047" y="3135983"/>
              <a:ext cx="1345721" cy="5838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6574" bIns="0"/>
            <a:lstStyle/>
            <a:p>
              <a:pPr marL="36513" algn="ctr" defTabSz="822325"/>
              <a:r>
                <a:rPr lang="en-US" b="1" i="1" dirty="0" smtClean="0">
                  <a:solidFill>
                    <a:srgbClr val="2E64A3"/>
                  </a:solidFill>
                  <a:cs typeface="Arial" charset="0"/>
                  <a:sym typeface="Arial" charset="0"/>
                </a:rPr>
                <a:t>CIM Tool</a:t>
              </a:r>
            </a:p>
          </p:txBody>
        </p:sp>
      </p:grpSp>
      <p:sp>
        <p:nvSpPr>
          <p:cNvPr id="49" name="Pfeil nach rechts 48"/>
          <p:cNvSpPr/>
          <p:nvPr/>
        </p:nvSpPr>
        <p:spPr bwMode="auto">
          <a:xfrm rot="16200000" flipH="1">
            <a:off x="5369439" y="2970706"/>
            <a:ext cx="215657" cy="208661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0" name="Gruppieren 49"/>
          <p:cNvGrpSpPr/>
          <p:nvPr/>
        </p:nvGrpSpPr>
        <p:grpSpPr>
          <a:xfrm>
            <a:off x="7712318" y="1256310"/>
            <a:ext cx="1342605" cy="615342"/>
            <a:chOff x="6952890" y="1256590"/>
            <a:chExt cx="1239328" cy="615342"/>
          </a:xfrm>
        </p:grpSpPr>
        <p:sp>
          <p:nvSpPr>
            <p:cNvPr id="51" name="Abgerundetes Rechteck 50"/>
            <p:cNvSpPr/>
            <p:nvPr/>
          </p:nvSpPr>
          <p:spPr bwMode="auto">
            <a:xfrm>
              <a:off x="6961516" y="1256590"/>
              <a:ext cx="1190445" cy="598090"/>
            </a:xfrm>
            <a:prstGeom prst="roundRect">
              <a:avLst>
                <a:gd name="adj" fmla="val 7837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de-DE"/>
            </a:p>
          </p:txBody>
        </p:sp>
        <p:sp>
          <p:nvSpPr>
            <p:cNvPr id="52" name="Rectangle 285"/>
            <p:cNvSpPr>
              <a:spLocks/>
            </p:cNvSpPr>
            <p:nvPr/>
          </p:nvSpPr>
          <p:spPr bwMode="auto">
            <a:xfrm>
              <a:off x="6952890" y="1284924"/>
              <a:ext cx="1239328" cy="5870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6574" bIns="0"/>
            <a:lstStyle/>
            <a:p>
              <a:pPr marL="36513" algn="ctr" defTabSz="822325"/>
              <a:r>
                <a:rPr lang="en-US" b="1" i="1" dirty="0" err="1" smtClean="0">
                  <a:solidFill>
                    <a:srgbClr val="2E64A3"/>
                  </a:solidFill>
                  <a:cs typeface="Arial" charset="0"/>
                  <a:sym typeface="Arial" charset="0"/>
                </a:rPr>
                <a:t>Feldgeräte</a:t>
              </a:r>
              <a:endParaRPr lang="en-US" sz="800" b="1" i="1" dirty="0" smtClean="0">
                <a:solidFill>
                  <a:srgbClr val="2E64A3"/>
                </a:solidFill>
                <a:cs typeface="Arial" charset="0"/>
                <a:sym typeface="Arial" charset="0"/>
              </a:endParaRPr>
            </a:p>
            <a:p>
              <a:pPr marL="36513" algn="ctr" defTabSz="822325"/>
              <a:r>
                <a:rPr lang="en-US" sz="1200" b="1" i="1" dirty="0" smtClean="0">
                  <a:solidFill>
                    <a:srgbClr val="2E64A3"/>
                  </a:solidFill>
                  <a:cs typeface="Arial" charset="0"/>
                  <a:sym typeface="Arial" charset="0"/>
                </a:rPr>
                <a:t>(SPS, IED)</a:t>
              </a:r>
            </a:p>
          </p:txBody>
        </p:sp>
      </p:grpSp>
      <p:cxnSp>
        <p:nvCxnSpPr>
          <p:cNvPr id="53" name="Gerade Verbindung 52"/>
          <p:cNvCxnSpPr/>
          <p:nvPr/>
        </p:nvCxnSpPr>
        <p:spPr bwMode="auto">
          <a:xfrm>
            <a:off x="4731173" y="2346104"/>
            <a:ext cx="4831512" cy="0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7"/>
          <p:cNvSpPr>
            <a:spLocks/>
          </p:cNvSpPr>
          <p:nvPr/>
        </p:nvSpPr>
        <p:spPr bwMode="auto">
          <a:xfrm rot="21462680">
            <a:off x="7743608" y="1978848"/>
            <a:ext cx="1878567" cy="289489"/>
          </a:xfrm>
          <a:prstGeom prst="rect">
            <a:avLst/>
          </a:prstGeom>
          <a:solidFill>
            <a:srgbClr val="3399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2880008" algn="ctr" rotWithShape="0">
              <a:srgbClr val="919191">
                <a:alpha val="75000"/>
              </a:srgbClr>
            </a:outerShdw>
          </a:effectLst>
        </p:spPr>
        <p:txBody>
          <a:bodyPr lIns="38100" tIns="38100" rIns="82550" bIns="38100"/>
          <a:lstStyle/>
          <a:p>
            <a:pPr marL="6350" algn="ctr">
              <a:spcBef>
                <a:spcPct val="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ea typeface="Arial Bold Italic" charset="0"/>
                <a:cs typeface="Arial" pitchFamily="34" charset="0"/>
                <a:sym typeface="Arial Bold Italic" charset="0"/>
              </a:rPr>
              <a:t>IEC61850</a:t>
            </a:r>
            <a:endParaRPr lang="en-US" sz="1600" dirty="0">
              <a:solidFill>
                <a:srgbClr val="FFFFFF"/>
              </a:solidFill>
              <a:latin typeface="Arial" pitchFamily="34" charset="0"/>
              <a:ea typeface="Arial Bold Italic" charset="0"/>
              <a:cs typeface="Arial" pitchFamily="34" charset="0"/>
              <a:sym typeface="Arial Bold Italic" charset="0"/>
            </a:endParaRPr>
          </a:p>
        </p:txBody>
      </p:sp>
      <p:sp>
        <p:nvSpPr>
          <p:cNvPr id="55" name="Rectangle 7"/>
          <p:cNvSpPr>
            <a:spLocks/>
          </p:cNvSpPr>
          <p:nvPr/>
        </p:nvSpPr>
        <p:spPr bwMode="auto">
          <a:xfrm rot="21462680">
            <a:off x="7776193" y="2492180"/>
            <a:ext cx="1878567" cy="289489"/>
          </a:xfrm>
          <a:prstGeom prst="rect">
            <a:avLst/>
          </a:prstGeom>
          <a:solidFill>
            <a:srgbClr val="3399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2880008" algn="ctr" rotWithShape="0">
              <a:srgbClr val="919191">
                <a:alpha val="75000"/>
              </a:srgbClr>
            </a:outerShdw>
          </a:effectLst>
        </p:spPr>
        <p:txBody>
          <a:bodyPr lIns="38100" tIns="38100" rIns="82550" bIns="38100"/>
          <a:lstStyle/>
          <a:p>
            <a:pPr marL="6350" algn="ctr">
              <a:spcBef>
                <a:spcPct val="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ea typeface="Arial Bold Italic" charset="0"/>
                <a:cs typeface="Arial" pitchFamily="34" charset="0"/>
                <a:sym typeface="Arial Bold Italic" charset="0"/>
              </a:rPr>
              <a:t>CIM</a:t>
            </a:r>
            <a:endParaRPr lang="en-US" sz="1600" dirty="0">
              <a:solidFill>
                <a:srgbClr val="FFFFFF"/>
              </a:solidFill>
              <a:latin typeface="Arial" pitchFamily="34" charset="0"/>
              <a:ea typeface="Arial Bold Italic" charset="0"/>
              <a:cs typeface="Arial" pitchFamily="34" charset="0"/>
              <a:sym typeface="Arial Bold Italic" charset="0"/>
            </a:endParaRPr>
          </a:p>
        </p:txBody>
      </p:sp>
      <p:grpSp>
        <p:nvGrpSpPr>
          <p:cNvPr id="56" name="Gruppieren 55"/>
          <p:cNvGrpSpPr/>
          <p:nvPr/>
        </p:nvGrpSpPr>
        <p:grpSpPr>
          <a:xfrm>
            <a:off x="7615743" y="3366906"/>
            <a:ext cx="1342605" cy="623968"/>
            <a:chOff x="1860429" y="4316092"/>
            <a:chExt cx="1239328" cy="623968"/>
          </a:xfrm>
        </p:grpSpPr>
        <p:sp>
          <p:nvSpPr>
            <p:cNvPr id="57" name="Abgerundetes Rechteck 56"/>
            <p:cNvSpPr/>
            <p:nvPr/>
          </p:nvSpPr>
          <p:spPr bwMode="auto">
            <a:xfrm>
              <a:off x="1886308" y="4316092"/>
              <a:ext cx="1190445" cy="598090"/>
            </a:xfrm>
            <a:prstGeom prst="roundRect">
              <a:avLst>
                <a:gd name="adj" fmla="val 7837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de-DE"/>
            </a:p>
          </p:txBody>
        </p:sp>
        <p:sp>
          <p:nvSpPr>
            <p:cNvPr id="58" name="Rectangle 285"/>
            <p:cNvSpPr>
              <a:spLocks/>
            </p:cNvSpPr>
            <p:nvPr/>
          </p:nvSpPr>
          <p:spPr bwMode="auto">
            <a:xfrm>
              <a:off x="1860429" y="4353052"/>
              <a:ext cx="1239328" cy="5870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6574" bIns="0"/>
            <a:lstStyle/>
            <a:p>
              <a:pPr marL="36513" algn="ctr" defTabSz="822325"/>
              <a:r>
                <a:rPr lang="en-US" b="1" i="1" dirty="0" smtClean="0">
                  <a:solidFill>
                    <a:srgbClr val="2E64A3"/>
                  </a:solidFill>
                  <a:cs typeface="Arial" charset="0"/>
                  <a:sym typeface="Arial" charset="0"/>
                </a:rPr>
                <a:t>SCADA </a:t>
              </a:r>
            </a:p>
            <a:p>
              <a:pPr marL="36513" algn="ctr" defTabSz="822325"/>
              <a:endParaRPr lang="en-US" sz="800" b="1" i="1" dirty="0" smtClean="0">
                <a:solidFill>
                  <a:srgbClr val="2E64A3"/>
                </a:solidFill>
                <a:cs typeface="Arial" charset="0"/>
                <a:sym typeface="Arial" charset="0"/>
              </a:endParaRP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7827567" y="3717714"/>
            <a:ext cx="1538859" cy="623968"/>
            <a:chOff x="1860429" y="4316092"/>
            <a:chExt cx="1239328" cy="623968"/>
          </a:xfrm>
        </p:grpSpPr>
        <p:sp>
          <p:nvSpPr>
            <p:cNvPr id="60" name="Abgerundetes Rechteck 59"/>
            <p:cNvSpPr/>
            <p:nvPr/>
          </p:nvSpPr>
          <p:spPr bwMode="auto">
            <a:xfrm>
              <a:off x="1886308" y="4316092"/>
              <a:ext cx="1190445" cy="598090"/>
            </a:xfrm>
            <a:prstGeom prst="roundRect">
              <a:avLst>
                <a:gd name="adj" fmla="val 7837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de-DE"/>
            </a:p>
          </p:txBody>
        </p:sp>
        <p:sp>
          <p:nvSpPr>
            <p:cNvPr id="61" name="Rectangle 285"/>
            <p:cNvSpPr>
              <a:spLocks/>
            </p:cNvSpPr>
            <p:nvPr/>
          </p:nvSpPr>
          <p:spPr bwMode="auto">
            <a:xfrm>
              <a:off x="1860429" y="4353052"/>
              <a:ext cx="1239328" cy="5870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6574" bIns="0"/>
            <a:lstStyle/>
            <a:p>
              <a:pPr marL="36513" algn="ctr" defTabSz="822325"/>
              <a:r>
                <a:rPr lang="en-US" b="1" i="1" dirty="0" err="1" smtClean="0">
                  <a:solidFill>
                    <a:srgbClr val="2E64A3"/>
                  </a:solidFill>
                  <a:cs typeface="Arial" charset="0"/>
                  <a:sym typeface="Arial" charset="0"/>
                </a:rPr>
                <a:t>Anwendungs</a:t>
              </a:r>
              <a:r>
                <a:rPr lang="en-US" b="1" i="1" dirty="0" smtClean="0">
                  <a:solidFill>
                    <a:srgbClr val="2E64A3"/>
                  </a:solidFill>
                  <a:cs typeface="Arial" charset="0"/>
                  <a:sym typeface="Arial" charset="0"/>
                </a:rPr>
                <a:t>- server </a:t>
              </a:r>
            </a:p>
            <a:p>
              <a:pPr marL="36513" algn="ctr" defTabSz="822325"/>
              <a:endParaRPr lang="en-US" sz="800" b="1" i="1" dirty="0" smtClean="0">
                <a:solidFill>
                  <a:srgbClr val="2E64A3"/>
                </a:solidFill>
                <a:cs typeface="Arial" charset="0"/>
                <a:sym typeface="Arial" charset="0"/>
              </a:endParaRP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6528175" y="5229200"/>
            <a:ext cx="3015336" cy="1029760"/>
            <a:chOff x="857545" y="5184195"/>
            <a:chExt cx="3015336" cy="1029760"/>
          </a:xfrm>
        </p:grpSpPr>
        <p:sp>
          <p:nvSpPr>
            <p:cNvPr id="9" name="Abgerundetes Rechteck 8"/>
            <p:cNvSpPr/>
            <p:nvPr/>
          </p:nvSpPr>
          <p:spPr bwMode="auto">
            <a:xfrm>
              <a:off x="902550" y="5184195"/>
              <a:ext cx="2931479" cy="989830"/>
            </a:xfrm>
            <a:prstGeom prst="roundRect">
              <a:avLst>
                <a:gd name="adj" fmla="val 8192"/>
              </a:avLst>
            </a:prstGeom>
            <a:solidFill>
              <a:srgbClr val="CCFF99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2" name="Gefaltete Ecke 61"/>
            <p:cNvSpPr/>
            <p:nvPr/>
          </p:nvSpPr>
          <p:spPr bwMode="auto">
            <a:xfrm>
              <a:off x="2384482" y="5259435"/>
              <a:ext cx="436228" cy="503339"/>
            </a:xfrm>
            <a:prstGeom prst="foldedCorner">
              <a:avLst/>
            </a:prstGeom>
            <a:solidFill>
              <a:schemeClr val="bg1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XML</a:t>
              </a:r>
            </a:p>
          </p:txBody>
        </p:sp>
        <p:sp>
          <p:nvSpPr>
            <p:cNvPr id="63" name="Rectangle 285"/>
            <p:cNvSpPr>
              <a:spLocks/>
            </p:cNvSpPr>
            <p:nvPr/>
          </p:nvSpPr>
          <p:spPr bwMode="auto">
            <a:xfrm>
              <a:off x="952565" y="5281510"/>
              <a:ext cx="1305230" cy="5036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6574" bIns="0"/>
            <a:lstStyle/>
            <a:p>
              <a:pPr marL="36513" algn="r" defTabSz="822325"/>
              <a:r>
                <a:rPr lang="en-US" sz="1200" b="1" i="1" dirty="0" err="1" smtClean="0">
                  <a:solidFill>
                    <a:srgbClr val="2E64A3"/>
                  </a:solidFill>
                  <a:cs typeface="Arial" charset="0"/>
                  <a:sym typeface="Arial" charset="0"/>
                </a:rPr>
                <a:t>Nachrichten-formate</a:t>
              </a:r>
              <a:endParaRPr lang="en-US" sz="1200" b="1" i="1" dirty="0" smtClean="0">
                <a:solidFill>
                  <a:srgbClr val="2E64A3"/>
                </a:solidFill>
                <a:cs typeface="Arial" charset="0"/>
                <a:sym typeface="Arial" charset="0"/>
              </a:endParaRPr>
            </a:p>
          </p:txBody>
        </p:sp>
        <p:sp>
          <p:nvSpPr>
            <p:cNvPr id="64" name="Gefaltete Ecke 63"/>
            <p:cNvSpPr/>
            <p:nvPr/>
          </p:nvSpPr>
          <p:spPr bwMode="auto">
            <a:xfrm>
              <a:off x="2699107" y="5368702"/>
              <a:ext cx="436228" cy="503339"/>
            </a:xfrm>
            <a:prstGeom prst="foldedCorner">
              <a:avLst/>
            </a:prstGeom>
            <a:solidFill>
              <a:schemeClr val="bg1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XML</a:t>
              </a:r>
            </a:p>
          </p:txBody>
        </p:sp>
        <p:sp>
          <p:nvSpPr>
            <p:cNvPr id="65" name="Gefaltete Ecke 64"/>
            <p:cNvSpPr/>
            <p:nvPr/>
          </p:nvSpPr>
          <p:spPr bwMode="auto">
            <a:xfrm>
              <a:off x="3097839" y="5322694"/>
              <a:ext cx="436228" cy="503339"/>
            </a:xfrm>
            <a:prstGeom prst="foldedCorner">
              <a:avLst/>
            </a:prstGeom>
            <a:solidFill>
              <a:schemeClr val="bg1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XML</a:t>
              </a:r>
            </a:p>
          </p:txBody>
        </p:sp>
        <p:sp>
          <p:nvSpPr>
            <p:cNvPr id="66" name="Rectangle 285"/>
            <p:cNvSpPr>
              <a:spLocks/>
            </p:cNvSpPr>
            <p:nvPr/>
          </p:nvSpPr>
          <p:spPr bwMode="auto">
            <a:xfrm>
              <a:off x="857545" y="5949000"/>
              <a:ext cx="3015336" cy="2649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6574" bIns="0"/>
            <a:lstStyle/>
            <a:p>
              <a:pPr marL="36513" algn="ctr" defTabSz="822325"/>
              <a:r>
                <a:rPr lang="en-US" sz="1200" b="1" i="1" dirty="0" smtClean="0">
                  <a:solidFill>
                    <a:srgbClr val="2E64A3"/>
                  </a:solidFill>
                  <a:cs typeface="Arial" charset="0"/>
                </a:rPr>
                <a:t>S</a:t>
              </a:r>
              <a:r>
                <a:rPr lang="en-US" sz="1200" b="1" i="1" dirty="0" smtClean="0">
                  <a:solidFill>
                    <a:srgbClr val="2E64A3"/>
                  </a:solidFill>
                  <a:cs typeface="Arial" charset="0"/>
                  <a:sym typeface="Arial" charset="0"/>
                </a:rPr>
                <a:t>ystem </a:t>
              </a:r>
              <a:r>
                <a:rPr lang="en-US" sz="1200" b="1" i="1" dirty="0" err="1" smtClean="0">
                  <a:solidFill>
                    <a:srgbClr val="2E64A3"/>
                  </a:solidFill>
                  <a:cs typeface="Arial" charset="0"/>
                  <a:sym typeface="Arial" charset="0"/>
                </a:rPr>
                <a:t>mit</a:t>
              </a:r>
              <a:r>
                <a:rPr lang="en-US" sz="1200" b="1" i="1" dirty="0" smtClean="0">
                  <a:solidFill>
                    <a:srgbClr val="2E64A3"/>
                  </a:solidFill>
                  <a:cs typeface="Arial" charset="0"/>
                  <a:sym typeface="Arial" charset="0"/>
                </a:rPr>
                <a:t> </a:t>
              </a:r>
              <a:r>
                <a:rPr lang="en-US" sz="1200" b="1" i="1" dirty="0" err="1" smtClean="0">
                  <a:solidFill>
                    <a:srgbClr val="2E64A3"/>
                  </a:solidFill>
                  <a:cs typeface="Arial" charset="0"/>
                  <a:sym typeface="Arial" charset="0"/>
                </a:rPr>
                <a:t>proprietärem</a:t>
              </a:r>
              <a:r>
                <a:rPr lang="en-US" sz="1200" b="1" i="1" dirty="0" smtClean="0">
                  <a:solidFill>
                    <a:srgbClr val="2E64A3"/>
                  </a:solidFill>
                  <a:cs typeface="Arial" charset="0"/>
                  <a:sym typeface="Arial" charset="0"/>
                </a:rPr>
                <a:t> </a:t>
              </a:r>
              <a:r>
                <a:rPr lang="en-US" sz="1200" b="1" i="1" dirty="0" err="1" smtClean="0">
                  <a:solidFill>
                    <a:srgbClr val="2E64A3"/>
                  </a:solidFill>
                  <a:cs typeface="Arial" charset="0"/>
                </a:rPr>
                <a:t>D</a:t>
              </a:r>
              <a:r>
                <a:rPr lang="en-US" sz="1200" b="1" i="1" dirty="0" err="1" smtClean="0">
                  <a:solidFill>
                    <a:srgbClr val="2E64A3"/>
                  </a:solidFill>
                  <a:cs typeface="Arial" charset="0"/>
                  <a:sym typeface="Arial" charset="0"/>
                </a:rPr>
                <a:t>atenmodell</a:t>
              </a:r>
              <a:r>
                <a:rPr lang="en-US" sz="1200" b="1" i="1" dirty="0" smtClean="0">
                  <a:solidFill>
                    <a:srgbClr val="2E64A3"/>
                  </a:solidFill>
                  <a:cs typeface="Arial" charset="0"/>
                  <a:sym typeface="Arial" charset="0"/>
                </a:rPr>
                <a:t> </a:t>
              </a:r>
            </a:p>
            <a:p>
              <a:pPr marL="36513" algn="ctr" defTabSz="822325"/>
              <a:endParaRPr lang="en-US" sz="1200" b="1" i="1" dirty="0" smtClean="0">
                <a:solidFill>
                  <a:srgbClr val="2E64A3"/>
                </a:solidFill>
                <a:cs typeface="Arial" charset="0"/>
                <a:sym typeface="Arial" charset="0"/>
              </a:endParaRPr>
            </a:p>
          </p:txBody>
        </p:sp>
      </p:grpSp>
      <p:sp>
        <p:nvSpPr>
          <p:cNvPr id="67" name="Gefaltete Ecke 66"/>
          <p:cNvSpPr/>
          <p:nvPr/>
        </p:nvSpPr>
        <p:spPr bwMode="auto">
          <a:xfrm>
            <a:off x="7113240" y="4509120"/>
            <a:ext cx="436228" cy="503339"/>
          </a:xfrm>
          <a:prstGeom prst="foldedCorner">
            <a:avLst/>
          </a:prstGeom>
          <a:solidFill>
            <a:schemeClr val="bg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XML</a:t>
            </a:r>
          </a:p>
        </p:txBody>
      </p:sp>
      <p:sp>
        <p:nvSpPr>
          <p:cNvPr id="68" name="Rectangle 285"/>
          <p:cNvSpPr>
            <a:spLocks/>
          </p:cNvSpPr>
          <p:nvPr/>
        </p:nvSpPr>
        <p:spPr bwMode="auto">
          <a:xfrm>
            <a:off x="5538065" y="4554125"/>
            <a:ext cx="1526394" cy="4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6574" bIns="0"/>
          <a:lstStyle/>
          <a:p>
            <a:pPr marL="36513" algn="r" defTabSz="822325"/>
            <a:r>
              <a:rPr lang="en-US" sz="1200" b="1" i="1" dirty="0" smtClean="0">
                <a:solidFill>
                  <a:srgbClr val="2E64A3"/>
                </a:solidFill>
                <a:cs typeface="Arial" charset="0"/>
                <a:sym typeface="Arial" charset="0"/>
              </a:rPr>
              <a:t>Transformations-schema</a:t>
            </a:r>
          </a:p>
        </p:txBody>
      </p:sp>
      <p:sp>
        <p:nvSpPr>
          <p:cNvPr id="70" name="Gefaltete Ecke 69"/>
          <p:cNvSpPr/>
          <p:nvPr/>
        </p:nvSpPr>
        <p:spPr bwMode="auto">
          <a:xfrm>
            <a:off x="6658391" y="3390407"/>
            <a:ext cx="436228" cy="503339"/>
          </a:xfrm>
          <a:prstGeom prst="foldedCorner">
            <a:avLst/>
          </a:prstGeom>
          <a:solidFill>
            <a:schemeClr val="bg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smtClean="0"/>
              <a:t>Soft-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err="1" smtClean="0"/>
              <a:t>ware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Pfeil nach rechts 70"/>
          <p:cNvSpPr/>
          <p:nvPr/>
        </p:nvSpPr>
        <p:spPr bwMode="auto">
          <a:xfrm rot="10800000">
            <a:off x="3614025" y="3470414"/>
            <a:ext cx="1123378" cy="235789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Pfeil nach rechts 71"/>
          <p:cNvSpPr/>
          <p:nvPr/>
        </p:nvSpPr>
        <p:spPr bwMode="auto">
          <a:xfrm rot="10800000" flipH="1">
            <a:off x="6165289" y="3522157"/>
            <a:ext cx="462977" cy="212801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Pfeil nach rechts 72"/>
          <p:cNvSpPr/>
          <p:nvPr/>
        </p:nvSpPr>
        <p:spPr bwMode="auto">
          <a:xfrm rot="10800000" flipH="1">
            <a:off x="7143428" y="3510655"/>
            <a:ext cx="462977" cy="212801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285"/>
          <p:cNvSpPr>
            <a:spLocks/>
          </p:cNvSpPr>
          <p:nvPr/>
        </p:nvSpPr>
        <p:spPr bwMode="auto">
          <a:xfrm>
            <a:off x="6285611" y="3930054"/>
            <a:ext cx="1230457" cy="1758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6574" bIns="0"/>
          <a:lstStyle/>
          <a:p>
            <a:pPr marL="36513" algn="ctr" defTabSz="822325"/>
            <a:r>
              <a:rPr lang="en-US" sz="1200" b="1" i="1" dirty="0" err="1" smtClean="0">
                <a:solidFill>
                  <a:srgbClr val="2E64A3"/>
                </a:solidFill>
                <a:cs typeface="Arial" charset="0"/>
                <a:sym typeface="Arial" charset="0"/>
              </a:rPr>
              <a:t>Anwendung</a:t>
            </a:r>
            <a:endParaRPr lang="en-US" sz="1200" b="1" i="1" dirty="0" smtClean="0">
              <a:solidFill>
                <a:srgbClr val="2E64A3"/>
              </a:solidFill>
              <a:cs typeface="Arial" charset="0"/>
              <a:sym typeface="Arial" charset="0"/>
            </a:endParaRPr>
          </a:p>
        </p:txBody>
      </p:sp>
      <p:sp>
        <p:nvSpPr>
          <p:cNvPr id="75" name="Pfeil nach links und rechts 74"/>
          <p:cNvSpPr/>
          <p:nvPr/>
        </p:nvSpPr>
        <p:spPr bwMode="auto">
          <a:xfrm rot="16200000">
            <a:off x="8148355" y="4689139"/>
            <a:ext cx="855096" cy="225025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8" name="Rectangle 285"/>
          <p:cNvSpPr>
            <a:spLocks/>
          </p:cNvSpPr>
          <p:nvPr/>
        </p:nvSpPr>
        <p:spPr bwMode="auto">
          <a:xfrm>
            <a:off x="7743310" y="4599130"/>
            <a:ext cx="1726337" cy="526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6574" bIns="0"/>
          <a:lstStyle/>
          <a:p>
            <a:pPr marL="36513" algn="ctr" defTabSz="822325"/>
            <a:r>
              <a:rPr lang="en-US" sz="1200" b="1" i="1" dirty="0" smtClean="0">
                <a:solidFill>
                  <a:srgbClr val="2E64A3"/>
                </a:solidFill>
                <a:cs typeface="Arial" charset="0"/>
              </a:rPr>
              <a:t>Schema-Transformation</a:t>
            </a:r>
            <a:endParaRPr lang="en-US" sz="1200" b="1" i="1" dirty="0" smtClean="0">
              <a:solidFill>
                <a:srgbClr val="2E64A3"/>
              </a:solidFill>
              <a:cs typeface="Arial" charset="0"/>
              <a:sym typeface="Arial" charset="0"/>
            </a:endParaRPr>
          </a:p>
          <a:p>
            <a:pPr marL="36513" algn="ctr" defTabSz="822325"/>
            <a:endParaRPr lang="en-US" sz="1200" b="1" i="1" dirty="0" smtClean="0">
              <a:solidFill>
                <a:srgbClr val="2E64A3"/>
              </a:solidFill>
              <a:cs typeface="Arial" charset="0"/>
              <a:sym typeface="Arial" charset="0"/>
            </a:endParaRPr>
          </a:p>
          <a:p>
            <a:pPr marL="36513" algn="ctr" defTabSz="822325"/>
            <a:endParaRPr lang="en-US" sz="1200" b="1" i="1" dirty="0" smtClean="0">
              <a:solidFill>
                <a:srgbClr val="2E64A3"/>
              </a:solidFill>
              <a:cs typeface="Arial" charset="0"/>
              <a:sym typeface="Arial" charset="0"/>
            </a:endParaRPr>
          </a:p>
        </p:txBody>
      </p:sp>
      <p:sp>
        <p:nvSpPr>
          <p:cNvPr id="79" name="Rectangle 7"/>
          <p:cNvSpPr>
            <a:spLocks/>
          </p:cNvSpPr>
          <p:nvPr/>
        </p:nvSpPr>
        <p:spPr bwMode="auto">
          <a:xfrm rot="21462680">
            <a:off x="772566" y="2656024"/>
            <a:ext cx="1878567" cy="289489"/>
          </a:xfrm>
          <a:prstGeom prst="rect">
            <a:avLst/>
          </a:prstGeom>
          <a:solidFill>
            <a:srgbClr val="3399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2880008" algn="ctr" rotWithShape="0">
              <a:srgbClr val="919191">
                <a:alpha val="75000"/>
              </a:srgbClr>
            </a:outerShdw>
          </a:effectLst>
        </p:spPr>
        <p:txBody>
          <a:bodyPr lIns="38100" tIns="38100" rIns="82550" bIns="38100"/>
          <a:lstStyle/>
          <a:p>
            <a:pPr marL="6350" algn="ctr">
              <a:spcBef>
                <a:spcPct val="0"/>
              </a:spcBef>
            </a:pPr>
            <a:r>
              <a:rPr lang="en-US" sz="1600" dirty="0" err="1" smtClean="0">
                <a:solidFill>
                  <a:srgbClr val="FFFFFF"/>
                </a:solidFill>
                <a:latin typeface="Arial" pitchFamily="34" charset="0"/>
                <a:ea typeface="Arial Bold Italic" charset="0"/>
                <a:cs typeface="Arial" pitchFamily="34" charset="0"/>
                <a:sym typeface="Arial Bold Italic" charset="0"/>
              </a:rPr>
              <a:t>standardisiert</a:t>
            </a:r>
            <a:endParaRPr lang="en-US" sz="1600" dirty="0">
              <a:solidFill>
                <a:srgbClr val="FFFFFF"/>
              </a:solidFill>
              <a:latin typeface="Arial" pitchFamily="34" charset="0"/>
              <a:ea typeface="Arial Bold Italic" charset="0"/>
              <a:cs typeface="Arial" pitchFamily="34" charset="0"/>
              <a:sym typeface="Arial Bold Italic" charset="0"/>
            </a:endParaRPr>
          </a:p>
        </p:txBody>
      </p:sp>
      <p:sp>
        <p:nvSpPr>
          <p:cNvPr id="80" name="Textfeld 79"/>
          <p:cNvSpPr txBox="1"/>
          <p:nvPr/>
        </p:nvSpPr>
        <p:spPr bwMode="auto">
          <a:xfrm>
            <a:off x="857545" y="4329100"/>
            <a:ext cx="5580620" cy="196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dirty="0" smtClean="0">
                <a:solidFill>
                  <a:srgbClr val="555555"/>
                </a:solidFill>
              </a:rPr>
              <a:t>gängige Methoden aus der Informatik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dirty="0" smtClean="0">
                <a:solidFill>
                  <a:srgbClr val="555555"/>
                </a:solidFill>
              </a:rPr>
              <a:t>UML: Unified Modelling Language </a:t>
            </a:r>
            <a:r>
              <a:rPr lang="de-DE" sz="1400" dirty="0" smtClean="0">
                <a:solidFill>
                  <a:srgbClr val="555555"/>
                </a:solidFill>
              </a:rPr>
              <a:t>(zur Definition von Datenmodellen sowie als Entwicklungswerkzeug)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dirty="0" smtClean="0">
                <a:solidFill>
                  <a:srgbClr val="555555"/>
                </a:solidFill>
              </a:rPr>
              <a:t>CIM: Common Information Model </a:t>
            </a:r>
            <a:r>
              <a:rPr lang="de-DE" sz="1400" dirty="0" smtClean="0">
                <a:solidFill>
                  <a:srgbClr val="555555"/>
                </a:solidFill>
              </a:rPr>
              <a:t>(für primäre Betriebsmittel, d.h. Anlagen zur Energieversorgung)</a:t>
            </a:r>
          </a:p>
        </p:txBody>
      </p:sp>
      <p:sp>
        <p:nvSpPr>
          <p:cNvPr id="83" name="Pfeil nach rechts 82"/>
          <p:cNvSpPr/>
          <p:nvPr/>
        </p:nvSpPr>
        <p:spPr bwMode="auto">
          <a:xfrm rot="10800000" flipH="1">
            <a:off x="7653300" y="4644134"/>
            <a:ext cx="315035" cy="225025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6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758847" y="6354325"/>
            <a:ext cx="374173" cy="279400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56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5505152" presetClass="entr" presetSubtype="4710544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5505152" presetClass="entr" presetSubtype="4710544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5505152" presetClass="entr" presetSubtype="4710544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 autoUpdateAnimBg="0"/>
      <p:bldP spid="55" grpId="0" animBg="1" autoUpdateAnimBg="0"/>
      <p:bldP spid="7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Software und Systeme entwickeln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5" y="1165225"/>
            <a:ext cx="8640959" cy="487406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lnSpc>
                <a:spcPct val="150000"/>
              </a:lnSpc>
              <a:buNone/>
            </a:pPr>
            <a:r>
              <a:rPr lang="de-DE" sz="2000" dirty="0" smtClean="0"/>
              <a:t>Informationsebene: abstrakte bzw. semantische Modelle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1800" dirty="0" smtClean="0"/>
              <a:t>Informationsmodell, z.B. in UML als Klassendiagramm beschrieben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1800" dirty="0" smtClean="0"/>
              <a:t>Anwendungsprofil: z.B. im RDF-Format oder XML-Format zu verarbeiten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None/>
            </a:pPr>
            <a:endParaRPr lang="de-DE" sz="800" dirty="0" smtClean="0"/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None/>
            </a:pPr>
            <a:r>
              <a:rPr lang="de-DE" sz="2000" dirty="0" smtClean="0"/>
              <a:t>Logische Ebene: implementierbare Modelle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1800" dirty="0" smtClean="0"/>
              <a:t>Nachrichtenebene: Datenmodell, z.B. als ICD-Datei oder XML-Nachrichtendatei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1800" dirty="0" smtClean="0"/>
              <a:t>Datenbankschema, z.B. relational in SQL oder objektorientiert implementierbar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None/>
            </a:pPr>
            <a:endParaRPr lang="de-DE" sz="800" dirty="0" smtClean="0"/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None/>
            </a:pPr>
            <a:r>
              <a:rPr lang="de-DE" sz="2000" dirty="0" smtClean="0"/>
              <a:t>Implementierung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1800" dirty="0" smtClean="0"/>
              <a:t>Verwendung spezieller Produkte, die die verwendeten Standards unterstützen, z.B. SPS, SCADA-Systeme  mit Entwicklungsumgebung, Datenbanken, Entwicklungswerkzeuge</a:t>
            </a:r>
            <a:endParaRPr lang="de-DE" sz="1800" dirty="0" smtClean="0">
              <a:solidFill>
                <a:srgbClr val="5C6971"/>
              </a:solidFill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endParaRPr lang="de-DE" dirty="0" smtClean="0"/>
          </a:p>
          <a:p>
            <a:pPr marL="1588" lvl="0" indent="0">
              <a:lnSpc>
                <a:spcPct val="150000"/>
              </a:lnSpc>
              <a:buNone/>
            </a:pPr>
            <a:endParaRPr lang="de-DE" sz="2400" dirty="0" smtClean="0"/>
          </a:p>
          <a:p>
            <a:pPr marL="0" lvl="1" indent="0" eaLnBrk="0" hangingPunct="0">
              <a:lnSpc>
                <a:spcPct val="150000"/>
              </a:lnSpc>
              <a:buClr>
                <a:srgbClr val="0066AE"/>
              </a:buClr>
              <a:buSzPct val="90000"/>
              <a:buNone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lnSpc>
                <a:spcPct val="150000"/>
              </a:lnSpc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lnSpc>
                <a:spcPct val="150000"/>
              </a:lnSpc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lnSpc>
                <a:spcPct val="150000"/>
              </a:lnSpc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lnSpc>
                <a:spcPct val="150000"/>
              </a:lnSpc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772980" y="6354325"/>
            <a:ext cx="374173" cy="279400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82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Energieinformationstechnik</a:t>
            </a:r>
            <a:endParaRPr lang="de-DE" dirty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Primärtechnik und Sekundärtechnik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Aufbau der Informationssysteme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Datenaustausch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Normatives Umfeld</a:t>
            </a: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6" name="Foliennummernplatzhalter 3"/>
          <p:cNvSpPr txBox="1">
            <a:spLocks/>
          </p:cNvSpPr>
          <p:nvPr/>
        </p:nvSpPr>
        <p:spPr bwMode="auto">
          <a:xfrm>
            <a:off x="4772980" y="6354325"/>
            <a:ext cx="37417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ts val="413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ts val="413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ts val="413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ts val="413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43D6280E-394E-4341-896C-35DB9E220FB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37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810125" y="6354324"/>
            <a:ext cx="284163" cy="313175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Normatives Umfeld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Übersicht - Themen der Arbeitsgruppen des IEC TC 57: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IEC 60870-5: Fernwirkprotokoll </a:t>
            </a:r>
            <a:r>
              <a:rPr lang="de-DE" sz="1600" dirty="0" smtClean="0"/>
              <a:t>(</a:t>
            </a:r>
            <a:r>
              <a:rPr lang="de-DE" sz="1600" dirty="0" err="1" smtClean="0"/>
              <a:t>Telecontrol</a:t>
            </a:r>
            <a:r>
              <a:rPr lang="de-DE" sz="1600" dirty="0" smtClean="0"/>
              <a:t> &amp; </a:t>
            </a:r>
            <a:r>
              <a:rPr lang="de-DE" sz="1600" dirty="0" err="1" smtClean="0"/>
              <a:t>Teleprotection</a:t>
            </a:r>
            <a:r>
              <a:rPr lang="de-DE" sz="1600" dirty="0" smtClean="0"/>
              <a:t>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IEC 61850: netzwerkbasierter Feldbus für Schaltanlagen mit Datenmodell </a:t>
            </a:r>
            <a:r>
              <a:rPr lang="de-DE" sz="1600" dirty="0" smtClean="0"/>
              <a:t>(Communications and </a:t>
            </a:r>
            <a:r>
              <a:rPr lang="de-DE" sz="1600" dirty="0"/>
              <a:t>A</a:t>
            </a:r>
            <a:r>
              <a:rPr lang="de-DE" sz="1600" dirty="0" smtClean="0"/>
              <a:t>ssociated </a:t>
            </a:r>
            <a:r>
              <a:rPr lang="de-DE" sz="1600" dirty="0"/>
              <a:t>D</a:t>
            </a:r>
            <a:r>
              <a:rPr lang="de-DE" sz="1600" dirty="0" smtClean="0"/>
              <a:t>ata </a:t>
            </a:r>
            <a:r>
              <a:rPr lang="de-DE" sz="1600" dirty="0"/>
              <a:t>M</a:t>
            </a:r>
            <a:r>
              <a:rPr lang="de-DE" sz="1600" dirty="0" smtClean="0"/>
              <a:t>odels)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IEC 61970 Common Information Model: Datenmodelle für den Austausch von Informationen über primäre Betriebsmittel </a:t>
            </a:r>
            <a:r>
              <a:rPr lang="de-DE" sz="1600" dirty="0" smtClean="0"/>
              <a:t>(Energy </a:t>
            </a:r>
            <a:r>
              <a:rPr lang="de-DE" sz="1600" dirty="0"/>
              <a:t>M</a:t>
            </a:r>
            <a:r>
              <a:rPr lang="de-DE" sz="1600" dirty="0" smtClean="0"/>
              <a:t>anagement Systems – </a:t>
            </a:r>
            <a:r>
              <a:rPr lang="de-DE" sz="1600" dirty="0" err="1" smtClean="0"/>
              <a:t>Application</a:t>
            </a:r>
            <a:r>
              <a:rPr lang="de-DE" sz="1600" dirty="0" smtClean="0"/>
              <a:t> </a:t>
            </a:r>
            <a:r>
              <a:rPr lang="de-DE" sz="1600" dirty="0" err="1" smtClean="0"/>
              <a:t>Programming</a:t>
            </a:r>
            <a:r>
              <a:rPr lang="de-DE" sz="1600" dirty="0" smtClean="0"/>
              <a:t> Interfaces)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IEC 61968: Schnittstellen zum Common Information Model </a:t>
            </a:r>
            <a:r>
              <a:rPr lang="de-DE" sz="1600" dirty="0" smtClean="0"/>
              <a:t>(</a:t>
            </a:r>
            <a:r>
              <a:rPr lang="de-DE" sz="1600" dirty="0" err="1" smtClean="0"/>
              <a:t>Application</a:t>
            </a:r>
            <a:r>
              <a:rPr lang="de-DE" sz="1600" dirty="0" smtClean="0"/>
              <a:t> Integration </a:t>
            </a:r>
            <a:r>
              <a:rPr lang="de-DE" sz="1600" dirty="0" err="1" smtClean="0"/>
              <a:t>at</a:t>
            </a:r>
            <a:r>
              <a:rPr lang="de-DE" sz="1600" dirty="0" smtClean="0"/>
              <a:t> </a:t>
            </a:r>
            <a:r>
              <a:rPr lang="de-DE" sz="1600" dirty="0" err="1" smtClean="0"/>
              <a:t>Electric</a:t>
            </a:r>
            <a:r>
              <a:rPr lang="de-DE" sz="1600" dirty="0" smtClean="0"/>
              <a:t> Utilities – System Interfaces for Distribution Management)</a:t>
            </a: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7383270" y="5949280"/>
            <a:ext cx="1507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TC: Technical </a:t>
            </a:r>
            <a:r>
              <a:rPr lang="de-DE" sz="1000" dirty="0" err="1"/>
              <a:t>Comittee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767530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810125" y="6354324"/>
            <a:ext cx="284163" cy="313175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/>
              <a:t>IEC 60870-5 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err="1" smtClean="0"/>
              <a:t>Feldbus</a:t>
            </a:r>
            <a:r>
              <a:rPr lang="de-DE" dirty="0" smtClean="0"/>
              <a:t> für Schaltanlagen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Fernwirkprotokoll (</a:t>
            </a:r>
            <a:r>
              <a:rPr lang="de-DE" sz="1800" dirty="0" err="1" smtClean="0"/>
              <a:t>Telecontrol</a:t>
            </a:r>
            <a:r>
              <a:rPr lang="de-DE" sz="1800" dirty="0" smtClean="0"/>
              <a:t> Equipment and Systems)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Lange etabliert als serieller Bus zur Kommunikation zwischen Steuergeräten in Schaltanlagen und der Leittechnik.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Reines Feldbus-Protokoll (signalorientiert, ohne </a:t>
            </a:r>
            <a:r>
              <a:rPr lang="de-DE" sz="1800" dirty="0"/>
              <a:t>D</a:t>
            </a:r>
            <a:r>
              <a:rPr lang="de-DE" sz="1800" dirty="0" smtClean="0"/>
              <a:t>atenmodell)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IEC60870-5-104: netzwerkbasierte Version (Ethernet, TCP/IP)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Weitere noch gängige Versionen:</a:t>
            </a:r>
          </a:p>
          <a:p>
            <a:pPr marL="1033462" lvl="1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>
                <a:solidFill>
                  <a:srgbClr val="5C6971"/>
                </a:solidFill>
              </a:rPr>
              <a:t>IEC60870-5-</a:t>
            </a:r>
            <a:r>
              <a:rPr lang="de-DE" sz="1800" dirty="0" smtClean="0">
                <a:solidFill>
                  <a:srgbClr val="5C6971"/>
                </a:solidFill>
              </a:rPr>
              <a:t>101: Rahmenspezifikation für den seriellen Bus</a:t>
            </a:r>
          </a:p>
          <a:p>
            <a:pPr marL="1033462" lvl="1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>
                <a:solidFill>
                  <a:srgbClr val="5C6971"/>
                </a:solidFill>
              </a:rPr>
              <a:t>IEC60870-5-</a:t>
            </a:r>
            <a:r>
              <a:rPr lang="de-DE" sz="1800" dirty="0" smtClean="0">
                <a:solidFill>
                  <a:srgbClr val="5C6971"/>
                </a:solidFill>
              </a:rPr>
              <a:t>102: Erweiterung für die Übertragung von Zählerständen</a:t>
            </a:r>
          </a:p>
          <a:p>
            <a:pPr marL="1033462" lvl="1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>
                <a:solidFill>
                  <a:srgbClr val="5C6971"/>
                </a:solidFill>
              </a:rPr>
              <a:t>IEC60870-5-</a:t>
            </a:r>
            <a:r>
              <a:rPr lang="de-DE" sz="1800" dirty="0" smtClean="0">
                <a:solidFill>
                  <a:srgbClr val="5C6971"/>
                </a:solidFill>
              </a:rPr>
              <a:t>103: Erweiterungen für Schutzgeräte</a:t>
            </a: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2475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810125" y="6354324"/>
            <a:ext cx="284163" cy="313175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305393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Energieinformationstechnik</a:t>
            </a:r>
            <a:endParaRPr lang="de-DE" dirty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Primärtechnik und Sekundärtechnik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Aufbau der Informationssysteme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Datenaustausch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Normatives Umfeld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810125" y="6354324"/>
            <a:ext cx="284163" cy="313175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IEC61850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...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...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...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...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530" y="1178750"/>
            <a:ext cx="8748854" cy="488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7878325" y="5724255"/>
            <a:ext cx="1350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Quelle: IEC61850 Standard</a:t>
            </a:r>
            <a:endParaRPr lang="de-DE" sz="1000" dirty="0"/>
          </a:p>
        </p:txBody>
      </p:sp>
      <p:pic>
        <p:nvPicPr>
          <p:cNvPr id="9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10194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878" y="998030"/>
            <a:ext cx="6945922" cy="537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810125" y="6354324"/>
            <a:ext cx="284163" cy="313175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IEC61850 Klassen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943110" y="5814265"/>
            <a:ext cx="1350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Quelle: IEC61850 Standard</a:t>
            </a:r>
            <a:endParaRPr lang="de-DE" sz="10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3273" y="909813"/>
            <a:ext cx="2901945" cy="227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2381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810125" y="6354324"/>
            <a:ext cx="284163" cy="313175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IEC61850 und IEC61970 CIM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1999" y="977900"/>
            <a:ext cx="8736505" cy="541020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IEC61850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Einheitliche Darstellung der Sekundärtechnik (Schutz, Regler, Überwachung)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Schwerpunkt: Schaltanlagen (Feldebene)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Datenmodell als Dokument verfügbar (IEC Standard)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sz="8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de-DE" dirty="0" smtClean="0"/>
              <a:t>IEC61970 Common Information Model (CIM)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Einheitliche Darstellung der Primärtechnik (IEC 61970-301 definiert CIM)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Schwerpunkt: Leittechnik (Betrieb) und Pflege der </a:t>
            </a:r>
            <a:r>
              <a:rPr lang="de-DE" sz="1800" dirty="0" err="1" smtClean="0"/>
              <a:t>Betriebmittel</a:t>
            </a:r>
            <a:endParaRPr lang="de-DE" sz="18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Datenmodell direkt im UML-Format verfügbar (IEC Standard)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1800" dirty="0" smtClean="0"/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5317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810125" y="6354324"/>
            <a:ext cx="284163" cy="313175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IEC 61970 Common Information Model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862990" y="1088740"/>
            <a:ext cx="4560888" cy="2706176"/>
            <a:chOff x="532862" y="1252318"/>
            <a:chExt cx="4210050" cy="27061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2862" y="1252318"/>
              <a:ext cx="4210050" cy="270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hteck 7"/>
            <p:cNvSpPr/>
            <p:nvPr/>
          </p:nvSpPr>
          <p:spPr bwMode="auto">
            <a:xfrm>
              <a:off x="852854" y="3332286"/>
              <a:ext cx="879232" cy="61546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8837" y="3339611"/>
              <a:ext cx="70485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3530" y="3837111"/>
              <a:ext cx="624254" cy="12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79469" y="1330203"/>
              <a:ext cx="7715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2" name="Gerade Verbindung mit Pfeil 11"/>
          <p:cNvCxnSpPr>
            <a:endCxn id="10" idx="0"/>
          </p:cNvCxnSpPr>
          <p:nvPr/>
        </p:nvCxnSpPr>
        <p:spPr bwMode="auto">
          <a:xfrm rot="5400000" flipH="1" flipV="1">
            <a:off x="5000444" y="3960710"/>
            <a:ext cx="986918" cy="412564"/>
          </a:xfrm>
          <a:prstGeom prst="straightConnector1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3" name="Gerade Verbindung mit Pfeil 12"/>
          <p:cNvCxnSpPr>
            <a:endCxn id="10" idx="0"/>
          </p:cNvCxnSpPr>
          <p:nvPr/>
        </p:nvCxnSpPr>
        <p:spPr bwMode="auto">
          <a:xfrm rot="16200000" flipV="1">
            <a:off x="5199249" y="4174470"/>
            <a:ext cx="1300511" cy="298638"/>
          </a:xfrm>
          <a:prstGeom prst="straightConnector1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4" name="Gerade Verbindung mit Pfeil 13"/>
          <p:cNvCxnSpPr>
            <a:endCxn id="10" idx="0"/>
          </p:cNvCxnSpPr>
          <p:nvPr/>
        </p:nvCxnSpPr>
        <p:spPr bwMode="auto">
          <a:xfrm rot="16200000" flipV="1">
            <a:off x="5734358" y="3639360"/>
            <a:ext cx="884342" cy="952688"/>
          </a:xfrm>
          <a:prstGeom prst="straightConnector1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5" name="Rechteck 14"/>
          <p:cNvSpPr/>
          <p:nvPr/>
        </p:nvSpPr>
        <p:spPr>
          <a:xfrm>
            <a:off x="5953358" y="5515672"/>
            <a:ext cx="3021981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 smtClean="0"/>
              <a:t>IED: Intelligent </a:t>
            </a:r>
            <a:r>
              <a:rPr lang="de-DE" sz="1000" dirty="0" err="1" smtClean="0"/>
              <a:t>Elektronic</a:t>
            </a:r>
            <a:r>
              <a:rPr lang="de-DE" sz="1000" dirty="0" smtClean="0"/>
              <a:t> Device, z.B. SPS</a:t>
            </a:r>
          </a:p>
          <a:p>
            <a:pPr>
              <a:spcBef>
                <a:spcPct val="50000"/>
              </a:spcBef>
            </a:pPr>
            <a:r>
              <a:rPr lang="de-DE" sz="1000" dirty="0" smtClean="0"/>
              <a:t>SCADA: </a:t>
            </a:r>
            <a:r>
              <a:rPr lang="de-DE" sz="1000" dirty="0" err="1" smtClean="0"/>
              <a:t>Supervisory</a:t>
            </a:r>
            <a:r>
              <a:rPr lang="de-DE" sz="1000" dirty="0" smtClean="0"/>
              <a:t> </a:t>
            </a:r>
            <a:r>
              <a:rPr lang="de-DE" sz="1000" dirty="0" err="1" smtClean="0"/>
              <a:t>Control</a:t>
            </a:r>
            <a:r>
              <a:rPr lang="de-DE" sz="1000" dirty="0" smtClean="0"/>
              <a:t> </a:t>
            </a:r>
            <a:r>
              <a:rPr lang="de-DE" sz="1000" dirty="0" err="1" smtClean="0"/>
              <a:t>and</a:t>
            </a:r>
            <a:r>
              <a:rPr lang="de-DE" sz="1000" dirty="0" smtClean="0"/>
              <a:t> Data </a:t>
            </a:r>
            <a:r>
              <a:rPr lang="de-DE" sz="1000" dirty="0" err="1" smtClean="0"/>
              <a:t>Acquisition</a:t>
            </a:r>
            <a:endParaRPr lang="de-DE" sz="1000" dirty="0" smtClean="0"/>
          </a:p>
        </p:txBody>
      </p:sp>
      <p:sp>
        <p:nvSpPr>
          <p:cNvPr id="16" name="Rechteck 15"/>
          <p:cNvSpPr/>
          <p:nvPr/>
        </p:nvSpPr>
        <p:spPr>
          <a:xfrm>
            <a:off x="8193361" y="1178750"/>
            <a:ext cx="1350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Quelle: CIM-Primer (EPRI)</a:t>
            </a:r>
            <a:endParaRPr lang="de-DE" sz="1000" dirty="0"/>
          </a:p>
        </p:txBody>
      </p:sp>
      <p:sp>
        <p:nvSpPr>
          <p:cNvPr id="17" name="Rechteck 16"/>
          <p:cNvSpPr/>
          <p:nvPr/>
        </p:nvSpPr>
        <p:spPr>
          <a:xfrm>
            <a:off x="5053258" y="4660577"/>
            <a:ext cx="484428" cy="30777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de-DE" sz="1400" dirty="0" smtClean="0"/>
              <a:t>IED</a:t>
            </a:r>
            <a:endParaRPr lang="de-DE" sz="1400" dirty="0"/>
          </a:p>
        </p:txBody>
      </p:sp>
      <p:sp>
        <p:nvSpPr>
          <p:cNvPr id="18" name="Rechteck 17"/>
          <p:cNvSpPr/>
          <p:nvPr/>
        </p:nvSpPr>
        <p:spPr>
          <a:xfrm>
            <a:off x="5773338" y="4975612"/>
            <a:ext cx="484428" cy="30777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de-DE" sz="1400" dirty="0" smtClean="0"/>
              <a:t>IED</a:t>
            </a:r>
            <a:endParaRPr lang="de-DE" sz="1400" dirty="0"/>
          </a:p>
        </p:txBody>
      </p:sp>
      <p:sp>
        <p:nvSpPr>
          <p:cNvPr id="19" name="Rechteck 18"/>
          <p:cNvSpPr/>
          <p:nvPr/>
        </p:nvSpPr>
        <p:spPr>
          <a:xfrm>
            <a:off x="6448413" y="4570567"/>
            <a:ext cx="484428" cy="30777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de-DE" sz="1400" dirty="0" smtClean="0"/>
              <a:t>IED</a:t>
            </a:r>
            <a:endParaRPr lang="de-DE" sz="1400" dirty="0"/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4907995" y="3654025"/>
            <a:ext cx="4577596" cy="1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hteck 22"/>
          <p:cNvSpPr/>
          <p:nvPr/>
        </p:nvSpPr>
        <p:spPr>
          <a:xfrm>
            <a:off x="7428275" y="4554125"/>
            <a:ext cx="1029449" cy="30777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de-DE" sz="1400" dirty="0" smtClean="0"/>
              <a:t>Feldebene</a:t>
            </a:r>
            <a:endParaRPr lang="de-DE" sz="1400" dirty="0"/>
          </a:p>
        </p:txBody>
      </p:sp>
      <p:sp>
        <p:nvSpPr>
          <p:cNvPr id="25" name="Rechteck 24"/>
          <p:cNvSpPr/>
          <p:nvPr/>
        </p:nvSpPr>
        <p:spPr>
          <a:xfrm>
            <a:off x="8193360" y="2888940"/>
            <a:ext cx="142603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de-DE" sz="1400" dirty="0" smtClean="0"/>
              <a:t>Betrieb und Überwachung</a:t>
            </a:r>
            <a:endParaRPr lang="de-DE" sz="1400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900"/>
            <a:ext cx="4731060" cy="541020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Beispiel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Betrieb und Überwachung: IEC61970 Common Information Model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Methoden und Produkte der </a:t>
            </a:r>
            <a:r>
              <a:rPr lang="de-DE" sz="1800" dirty="0" err="1" smtClean="0"/>
              <a:t>Informa-tionsverarbeitung</a:t>
            </a:r>
            <a:r>
              <a:rPr lang="de-DE" sz="1800" dirty="0" smtClean="0"/>
              <a:t> in Unternehmen </a:t>
            </a:r>
            <a:r>
              <a:rPr lang="de-DE" sz="1600" dirty="0" smtClean="0"/>
              <a:t>(Enterprise Service </a:t>
            </a:r>
            <a:r>
              <a:rPr lang="de-DE" sz="1600" dirty="0" err="1" smtClean="0"/>
              <a:t>Architecture</a:t>
            </a:r>
            <a:r>
              <a:rPr lang="de-DE" sz="1600" dirty="0" smtClean="0"/>
              <a:t>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8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Feldebene: IEC61850 als Protokoll und Datenmodell für Feldgeräte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Methoden und Produkte der Automatisierungstechnik</a:t>
            </a:r>
          </a:p>
        </p:txBody>
      </p:sp>
      <p:pic>
        <p:nvPicPr>
          <p:cNvPr id="22" name="Picture 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2340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810125" y="6354324"/>
            <a:ext cx="284163" cy="313175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CAN in Automation und IEC61850</a:t>
            </a:r>
            <a:endParaRPr lang="de-DE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050" y="1178750"/>
            <a:ext cx="4041283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019" y="3744035"/>
            <a:ext cx="4659647" cy="240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900"/>
            <a:ext cx="4731060" cy="541020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Elektrofahrzeuge: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en-US" sz="1800" dirty="0" err="1" smtClean="0"/>
              <a:t>CiA</a:t>
            </a:r>
            <a:r>
              <a:rPr lang="en-US" sz="1800" dirty="0" smtClean="0"/>
              <a:t> 454 Energy Management Network</a:t>
            </a:r>
            <a:endParaRPr lang="de-DE" sz="18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Kennzeichnungssystem für System-</a:t>
            </a:r>
            <a:r>
              <a:rPr lang="de-DE" sz="1800" dirty="0" err="1" smtClean="0"/>
              <a:t>komponenten</a:t>
            </a:r>
            <a:endParaRPr lang="de-DE" sz="18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sz="8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de-DE" dirty="0" smtClean="0"/>
              <a:t>Einspeisung EE: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en-US" sz="1800" dirty="0" smtClean="0"/>
              <a:t>IEC61850-7-420 Distributed Energy Resources plant</a:t>
            </a:r>
            <a:endParaRPr lang="de-DE" sz="18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Kennzeichnungssystem für System-</a:t>
            </a:r>
            <a:r>
              <a:rPr lang="de-DE" sz="1800" dirty="0" err="1" smtClean="0"/>
              <a:t>komponenten</a:t>
            </a:r>
            <a:endParaRPr lang="de-DE" sz="1800" dirty="0" smtClean="0"/>
          </a:p>
        </p:txBody>
      </p:sp>
      <p:sp>
        <p:nvSpPr>
          <p:cNvPr id="8" name="Rechteck 7"/>
          <p:cNvSpPr/>
          <p:nvPr/>
        </p:nvSpPr>
        <p:spPr>
          <a:xfrm>
            <a:off x="8780875" y="5679250"/>
            <a:ext cx="1125125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000" dirty="0" smtClean="0"/>
              <a:t>Quelle: IEC61850 Standard</a:t>
            </a:r>
            <a:endParaRPr lang="de-DE" sz="1000" dirty="0"/>
          </a:p>
        </p:txBody>
      </p:sp>
      <p:sp>
        <p:nvSpPr>
          <p:cNvPr id="9" name="Rechteck 8"/>
          <p:cNvSpPr/>
          <p:nvPr/>
        </p:nvSpPr>
        <p:spPr>
          <a:xfrm>
            <a:off x="6168135" y="1583795"/>
            <a:ext cx="2260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Quelle: CAN in Automation Standard</a:t>
            </a:r>
            <a:endParaRPr lang="de-DE" sz="1000" dirty="0"/>
          </a:p>
        </p:txBody>
      </p:sp>
      <p:pic>
        <p:nvPicPr>
          <p:cNvPr id="10" name="Pictur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859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862990" y="6354325"/>
            <a:ext cx="284163" cy="279400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en-US"/>
              <a:pPr/>
              <a:t>25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Energietechnik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lang="en-US" sz="24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 algn="ctr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lang="en-US" sz="4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 algn="ctr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r>
              <a:rPr lang="en-US" sz="4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ENDE Teil 4</a:t>
            </a:r>
          </a:p>
          <a:p>
            <a:pPr marL="609600" lvl="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      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Übersicht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5" y="1165225"/>
            <a:ext cx="8126413" cy="53558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buNone/>
            </a:pPr>
            <a:r>
              <a:rPr lang="de-DE" dirty="0" smtClean="0"/>
              <a:t>Primärtechnik und Sekundärtechnik</a:t>
            </a:r>
            <a:endParaRPr lang="de-DE" sz="2400" dirty="0" smtClean="0"/>
          </a:p>
          <a:p>
            <a:pPr marL="0" lvl="1" indent="0" eaLnBrk="0" hangingPunct="0">
              <a:buClr>
                <a:srgbClr val="0066AE"/>
              </a:buClr>
              <a:buSzPct val="90000"/>
              <a:buNone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50" y="1716549"/>
            <a:ext cx="8684165" cy="3960440"/>
          </a:xfrm>
          <a:prstGeom prst="rect">
            <a:avLst/>
          </a:prstGeom>
        </p:spPr>
      </p:pic>
      <p:sp>
        <p:nvSpPr>
          <p:cNvPr id="11" name="Rectangle 2"/>
          <p:cNvSpPr>
            <a:spLocks/>
          </p:cNvSpPr>
          <p:nvPr/>
        </p:nvSpPr>
        <p:spPr bwMode="auto">
          <a:xfrm>
            <a:off x="4007895" y="6006189"/>
            <a:ext cx="1686359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  <a:cs typeface="Arial" charset="0"/>
                <a:sym typeface="Arial" charset="0"/>
              </a:rPr>
              <a:t>Quelle: </a:t>
            </a:r>
            <a:r>
              <a:rPr lang="de-DE" sz="800" dirty="0" smtClean="0">
                <a:solidFill>
                  <a:schemeClr val="tx1"/>
                </a:solidFill>
                <a:cs typeface="Arial" charset="0"/>
              </a:rPr>
              <a:t>Maschinenfabrik Reinhausen</a:t>
            </a:r>
            <a:endParaRPr lang="de-DE" sz="8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 rot="21462680">
            <a:off x="1945187" y="5522410"/>
            <a:ext cx="1878567" cy="414271"/>
          </a:xfrm>
          <a:prstGeom prst="rect">
            <a:avLst/>
          </a:prstGeom>
          <a:solidFill>
            <a:srgbClr val="3399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2880008" algn="ctr" rotWithShape="0">
              <a:srgbClr val="919191">
                <a:alpha val="75000"/>
              </a:srgbClr>
            </a:outerShdw>
          </a:effectLst>
        </p:spPr>
        <p:txBody>
          <a:bodyPr lIns="38100" tIns="38100" rIns="82550" bIns="38100"/>
          <a:lstStyle/>
          <a:p>
            <a:pPr marL="6350" algn="ctr">
              <a:spcBef>
                <a:spcPct val="0"/>
              </a:spcBef>
            </a:pPr>
            <a:r>
              <a:rPr lang="en-US" dirty="0" err="1" smtClean="0">
                <a:solidFill>
                  <a:srgbClr val="FFFFFF"/>
                </a:solidFill>
                <a:latin typeface="Arial" pitchFamily="34" charset="0"/>
                <a:ea typeface="Arial Bold Italic" charset="0"/>
                <a:cs typeface="Arial" pitchFamily="34" charset="0"/>
                <a:sym typeface="Arial Bold Italic" charset="0"/>
              </a:rPr>
              <a:t>Betriebsmittel</a:t>
            </a:r>
            <a:endParaRPr lang="en-US" dirty="0">
              <a:solidFill>
                <a:srgbClr val="FFFFFF"/>
              </a:solidFill>
              <a:latin typeface="Arial" pitchFamily="34" charset="0"/>
              <a:ea typeface="Arial Bold Italic" charset="0"/>
              <a:cs typeface="Arial" pitchFamily="34" charset="0"/>
              <a:sym typeface="Arial Bold Italic" charset="0"/>
            </a:endParaRP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 rot="21462680">
            <a:off x="5774183" y="5413469"/>
            <a:ext cx="3188611" cy="619309"/>
          </a:xfrm>
          <a:prstGeom prst="rect">
            <a:avLst/>
          </a:prstGeom>
          <a:solidFill>
            <a:srgbClr val="3399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2880008" algn="ctr" rotWithShape="0">
              <a:srgbClr val="919191">
                <a:alpha val="75000"/>
              </a:srgbClr>
            </a:outerShdw>
          </a:effectLst>
        </p:spPr>
        <p:txBody>
          <a:bodyPr lIns="38100" tIns="38100" rIns="82550" bIns="38100"/>
          <a:lstStyle/>
          <a:p>
            <a:pPr marL="6350" algn="ctr">
              <a:spcBef>
                <a:spcPct val="0"/>
              </a:spcBef>
            </a:pPr>
            <a:r>
              <a:rPr lang="en-US" dirty="0" err="1" smtClean="0">
                <a:solidFill>
                  <a:srgbClr val="FFFFFF"/>
                </a:solidFill>
                <a:latin typeface="Arial" pitchFamily="34" charset="0"/>
                <a:ea typeface="Arial Bold Italic" charset="0"/>
                <a:cs typeface="Arial" pitchFamily="34" charset="0"/>
                <a:sym typeface="Arial Bold Italic" charset="0"/>
              </a:rPr>
              <a:t>Informations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  <a:ea typeface="Arial Bold Italic" charset="0"/>
                <a:cs typeface="Arial" pitchFamily="34" charset="0"/>
                <a:sym typeface="Arial Bold Italic" charset="0"/>
              </a:rPr>
              <a:t>- und Kommunikationstechnik</a:t>
            </a:r>
            <a:endParaRPr lang="en-US" dirty="0">
              <a:solidFill>
                <a:srgbClr val="FFFFFF"/>
              </a:solidFill>
              <a:latin typeface="Arial" pitchFamily="34" charset="0"/>
              <a:ea typeface="Arial Bold Italic" charset="0"/>
              <a:cs typeface="Arial" pitchFamily="34" charset="0"/>
              <a:sym typeface="Arial Bold Italic" charset="0"/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810125" y="6354324"/>
            <a:ext cx="284163" cy="313175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485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5505152" presetClass="entr" presetSubtype="4710544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5505152" presetClass="entr" presetSubtype="4710544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810125" y="6354324"/>
            <a:ext cx="284163" cy="313175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305393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Energieinformationstechnik</a:t>
            </a:r>
            <a:endParaRPr lang="de-DE" dirty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Primärtechnik und Sekundärtechnik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Aufbau der Informationssysteme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Datenaustausch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Normatives Umfeld</a:t>
            </a:r>
          </a:p>
        </p:txBody>
      </p:sp>
    </p:spTree>
    <p:extLst>
      <p:ext uri="{BB962C8B-B14F-4D97-AF65-F5344CB8AC3E}">
        <p14:creationId xmlns:p14="http://schemas.microsoft.com/office/powerpoint/2010/main" val="149141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Aufbau der Informationssysteme</a:t>
            </a:r>
            <a:endParaRPr lang="de-DE" dirty="0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5" y="1165225"/>
            <a:ext cx="8126413" cy="53558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buNone/>
            </a:pPr>
            <a:r>
              <a:rPr lang="de-DE" dirty="0" smtClean="0"/>
              <a:t>Hierarchie</a:t>
            </a:r>
            <a:endParaRPr lang="de-DE" sz="2400" dirty="0" smtClean="0"/>
          </a:p>
          <a:p>
            <a:pPr marL="0" lvl="1" indent="0" eaLnBrk="0" hangingPunct="0">
              <a:buClr>
                <a:srgbClr val="0066AE"/>
              </a:buClr>
              <a:buSzPct val="90000"/>
              <a:buNone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685" y="1448780"/>
            <a:ext cx="6159500" cy="3949700"/>
          </a:xfrm>
          <a:prstGeom prst="rect">
            <a:avLst/>
          </a:prstGeom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6438165" y="5499230"/>
            <a:ext cx="1686359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  <a:cs typeface="Arial" charset="0"/>
                <a:sym typeface="Arial" charset="0"/>
              </a:rPr>
              <a:t>Quelle: </a:t>
            </a:r>
            <a:r>
              <a:rPr lang="de-DE" sz="800" dirty="0" smtClean="0">
                <a:solidFill>
                  <a:schemeClr val="tx1"/>
                </a:solidFill>
                <a:cs typeface="Arial" charset="0"/>
              </a:rPr>
              <a:t>Maschinenfabrik Reinhausen</a:t>
            </a:r>
            <a:endParaRPr lang="de-DE" sz="8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810125" y="6354324"/>
            <a:ext cx="284163" cy="313175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614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Beschreibung der Systeme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5" y="1165225"/>
            <a:ext cx="8126413" cy="53558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buNone/>
            </a:pPr>
            <a:r>
              <a:rPr lang="de-DE" dirty="0" smtClean="0"/>
              <a:t>Beispiel</a:t>
            </a:r>
            <a:endParaRPr lang="de-DE" sz="2400" dirty="0" smtClean="0"/>
          </a:p>
        </p:txBody>
      </p:sp>
      <p:sp>
        <p:nvSpPr>
          <p:cNvPr id="6" name="Textfeld 5"/>
          <p:cNvSpPr txBox="1"/>
          <p:nvPr/>
        </p:nvSpPr>
        <p:spPr bwMode="auto">
          <a:xfrm>
            <a:off x="857545" y="1898830"/>
            <a:ext cx="3105345" cy="20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dirty="0" smtClean="0">
                <a:solidFill>
                  <a:srgbClr val="555555"/>
                </a:solidFill>
              </a:rPr>
              <a:t>einphasiges Ersatzschaltbild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dirty="0" smtClean="0">
                <a:solidFill>
                  <a:srgbClr val="555555"/>
                </a:solidFill>
              </a:rPr>
              <a:t>Beschreibung der Anwendungs-Domäne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dirty="0" smtClean="0">
                <a:solidFill>
                  <a:srgbClr val="555555"/>
                </a:solidFill>
              </a:rPr>
              <a:t>Terminologie: nach Standard (IEC 61850)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820" y="953724"/>
            <a:ext cx="4805221" cy="5479637"/>
          </a:xfrm>
          <a:prstGeom prst="rect">
            <a:avLst/>
          </a:prstGeom>
        </p:spPr>
      </p:pic>
      <p:sp>
        <p:nvSpPr>
          <p:cNvPr id="9" name="Rectangle 2"/>
          <p:cNvSpPr>
            <a:spLocks/>
          </p:cNvSpPr>
          <p:nvPr/>
        </p:nvSpPr>
        <p:spPr bwMode="auto">
          <a:xfrm>
            <a:off x="7428275" y="6084295"/>
            <a:ext cx="1686359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  <a:cs typeface="Arial" charset="0"/>
                <a:sym typeface="Arial" charset="0"/>
              </a:rPr>
              <a:t>Quelle: </a:t>
            </a:r>
            <a:r>
              <a:rPr lang="de-DE" sz="800" dirty="0" smtClean="0">
                <a:solidFill>
                  <a:schemeClr val="tx1"/>
                </a:solidFill>
                <a:cs typeface="Arial" charset="0"/>
              </a:rPr>
              <a:t>Maschinenfabrik Reinhausen</a:t>
            </a:r>
            <a:endParaRPr lang="de-DE" sz="8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810125" y="6354324"/>
            <a:ext cx="284163" cy="313175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614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Elektrische</a:t>
            </a:r>
            <a:r>
              <a:rPr lang="en-US" dirty="0" smtClean="0"/>
              <a:t> </a:t>
            </a:r>
            <a:r>
              <a:rPr lang="en-US" dirty="0" err="1" smtClean="0"/>
              <a:t>Schaltanlagen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sz="2400" kern="0" noProof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…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026" y="1043735"/>
            <a:ext cx="4410490" cy="295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497505" y="4059070"/>
            <a:ext cx="3980577" cy="6976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5C6971"/>
                </a:solidFill>
              </a:rPr>
              <a:t>Doppelring mit Doppelstern</a:t>
            </a:r>
          </a:p>
          <a:p>
            <a:r>
              <a:rPr lang="de-DE" dirty="0" smtClean="0">
                <a:solidFill>
                  <a:srgbClr val="5C6971"/>
                </a:solidFill>
              </a:rPr>
              <a:t>Parallel </a:t>
            </a:r>
            <a:r>
              <a:rPr lang="de-DE" dirty="0" err="1" smtClean="0">
                <a:solidFill>
                  <a:srgbClr val="5C6971"/>
                </a:solidFill>
              </a:rPr>
              <a:t>Redundancy</a:t>
            </a:r>
            <a:r>
              <a:rPr lang="de-DE" dirty="0" smtClean="0">
                <a:solidFill>
                  <a:srgbClr val="5C6971"/>
                </a:solidFill>
              </a:rPr>
              <a:t> Protocol (PRP) </a:t>
            </a:r>
            <a:endParaRPr lang="de-DE" dirty="0">
              <a:solidFill>
                <a:srgbClr val="5C697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6495" y="3203975"/>
            <a:ext cx="4572000" cy="299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6986158" y="2483895"/>
            <a:ext cx="2467342" cy="6976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dirty="0" smtClean="0">
                <a:solidFill>
                  <a:srgbClr val="5C6971"/>
                </a:solidFill>
              </a:rPr>
              <a:t>Ringredundanz</a:t>
            </a:r>
          </a:p>
          <a:p>
            <a:pPr algn="r"/>
            <a:r>
              <a:rPr lang="de-DE" dirty="0" smtClean="0">
                <a:solidFill>
                  <a:srgbClr val="5C6971"/>
                </a:solidFill>
              </a:rPr>
              <a:t>Protokolle: HSR, MRP</a:t>
            </a:r>
            <a:endParaRPr lang="de-DE" dirty="0">
              <a:solidFill>
                <a:srgbClr val="5C697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027675" y="5364215"/>
            <a:ext cx="2712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000" dirty="0" smtClean="0"/>
              <a:t>HSR: High-</a:t>
            </a:r>
            <a:r>
              <a:rPr lang="de-DE" sz="1000" dirty="0" err="1" smtClean="0"/>
              <a:t>Availbility</a:t>
            </a:r>
            <a:r>
              <a:rPr lang="de-DE" sz="1000" dirty="0" smtClean="0"/>
              <a:t> </a:t>
            </a:r>
            <a:r>
              <a:rPr lang="de-DE" sz="1000" dirty="0" err="1" smtClean="0"/>
              <a:t>Seamless</a:t>
            </a:r>
            <a:r>
              <a:rPr lang="de-DE" sz="1000" dirty="0" smtClean="0"/>
              <a:t> </a:t>
            </a:r>
            <a:r>
              <a:rPr lang="de-DE" sz="1000" dirty="0" err="1" smtClean="0"/>
              <a:t>Redundancy</a:t>
            </a:r>
            <a:endParaRPr lang="de-DE" sz="1000" dirty="0" smtClean="0"/>
          </a:p>
          <a:p>
            <a:pPr algn="r"/>
            <a:r>
              <a:rPr lang="de-DE" sz="1000" dirty="0" smtClean="0"/>
              <a:t>MRP: Media </a:t>
            </a:r>
            <a:r>
              <a:rPr lang="de-DE" sz="1000" dirty="0" err="1" smtClean="0"/>
              <a:t>Redundancy</a:t>
            </a:r>
            <a:r>
              <a:rPr lang="de-DE" sz="1000" dirty="0" smtClean="0"/>
              <a:t> Protocol</a:t>
            </a:r>
            <a:endParaRPr lang="de-DE" sz="1000" dirty="0"/>
          </a:p>
        </p:txBody>
      </p:sp>
      <p:sp>
        <p:nvSpPr>
          <p:cNvPr id="16" name="Text Box 186"/>
          <p:cNvSpPr txBox="1">
            <a:spLocks noChangeArrowheads="1"/>
          </p:cNvSpPr>
          <p:nvPr/>
        </p:nvSpPr>
        <p:spPr bwMode="auto">
          <a:xfrm>
            <a:off x="3782870" y="5949280"/>
            <a:ext cx="8787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GB" sz="1000" dirty="0" err="1" smtClean="0">
                <a:solidFill>
                  <a:schemeClr val="tx1"/>
                </a:solidFill>
                <a:latin typeface="Arial" pitchFamily="34" charset="0"/>
              </a:rPr>
              <a:t>Quelle</a:t>
            </a:r>
            <a:r>
              <a:rPr lang="en-GB" sz="1000" dirty="0" smtClean="0">
                <a:solidFill>
                  <a:schemeClr val="tx1"/>
                </a:solidFill>
                <a:latin typeface="Arial" pitchFamily="34" charset="0"/>
              </a:rPr>
              <a:t>: </a:t>
            </a:r>
            <a:r>
              <a:rPr lang="en-GB" sz="1000" dirty="0" smtClean="0"/>
              <a:t>ABB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817985" y="6354325"/>
            <a:ext cx="374173" cy="279400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289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35" y="998730"/>
            <a:ext cx="54387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7" name="Pictur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Netztopologien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348154" y="977900"/>
            <a:ext cx="294824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Fernwirken (Wide Area Network, IP/Ethernet):</a:t>
            </a:r>
          </a:p>
          <a:p>
            <a:pPr marL="609600" lvl="0" indent="-609600">
              <a:spcBef>
                <a:spcPts val="700"/>
              </a:spcBef>
              <a:buClr>
                <a:srgbClr val="0000CC"/>
              </a:buClr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redundante Verbindungen</a:t>
            </a:r>
          </a:p>
          <a:p>
            <a:pPr marL="609600" lvl="0" indent="-609600">
              <a:spcBef>
                <a:spcPts val="700"/>
              </a:spcBef>
              <a:buClr>
                <a:srgbClr val="E2001A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Doppelstern</a:t>
            </a:r>
          </a:p>
          <a:p>
            <a:pPr marL="609600" lvl="0" indent="-609600">
              <a:spcBef>
                <a:spcPts val="700"/>
              </a:spcBef>
              <a:buClr>
                <a:srgbClr val="E2001A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Doppelring</a:t>
            </a:r>
          </a:p>
          <a:p>
            <a:pPr marL="609600" lvl="0" indent="-609600">
              <a:spcBef>
                <a:spcPts val="700"/>
              </a:spcBef>
              <a:buClr>
                <a:srgbClr val="E2001A"/>
              </a:buClr>
            </a:pPr>
            <a:endParaRPr lang="de-DE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ts val="700"/>
              </a:spcBef>
              <a:buClr>
                <a:srgbClr val="E2001A"/>
              </a:buClr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Lokales Netz (</a:t>
            </a:r>
            <a:r>
              <a:rPr lang="de-DE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Local</a:t>
            </a: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Area Network, Ethernet): </a:t>
            </a:r>
          </a:p>
          <a:p>
            <a:pPr marL="609600" lvl="0" indent="-609600">
              <a:spcBef>
                <a:spcPts val="700"/>
              </a:spcBef>
              <a:buClr>
                <a:srgbClr val="E2001A"/>
              </a:buClr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einfache und redundante Verbindungen</a:t>
            </a:r>
          </a:p>
          <a:p>
            <a:pPr marL="609600" lvl="0" indent="-609600">
              <a:spcBef>
                <a:spcPts val="700"/>
              </a:spcBef>
              <a:buClr>
                <a:srgbClr val="E2001A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Baumstruktur</a:t>
            </a:r>
          </a:p>
          <a:p>
            <a:pPr marL="609600" lvl="0" indent="-609600">
              <a:spcBef>
                <a:spcPts val="700"/>
              </a:spcBef>
              <a:buClr>
                <a:srgbClr val="E2001A"/>
              </a:buClr>
              <a:buFont typeface="Arial" pitchFamily="34" charset="0"/>
              <a:buChar char="•"/>
            </a:pPr>
            <a:r>
              <a:rPr lang="de-DE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Ring</a:t>
            </a:r>
            <a:r>
              <a:rPr lang="en-US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struktur</a:t>
            </a:r>
            <a:endParaRPr lang="de-DE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3" name="Rechteck 212"/>
          <p:cNvSpPr/>
          <p:nvPr/>
        </p:nvSpPr>
        <p:spPr>
          <a:xfrm>
            <a:off x="947555" y="5724255"/>
            <a:ext cx="2880917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RTU: Remote Terminal Unit, abgesetzte Einheit</a:t>
            </a:r>
          </a:p>
          <a:p>
            <a:r>
              <a:rPr lang="de-DE" sz="1000" dirty="0" smtClean="0"/>
              <a:t>COM: Switch bzw. Router</a:t>
            </a:r>
            <a:endParaRPr lang="de-DE" sz="1000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682970" y="6354325"/>
            <a:ext cx="374173" cy="279400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999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Anbindung von Sensoren</a:t>
            </a:r>
            <a:r>
              <a:rPr lang="de-DE" dirty="0" smtClean="0">
                <a:solidFill>
                  <a:srgbClr val="5C6971"/>
                </a:solidFill>
              </a:rPr>
              <a:t/>
            </a:r>
            <a:br>
              <a:rPr lang="de-DE" dirty="0" smtClean="0">
                <a:solidFill>
                  <a:srgbClr val="5C6971"/>
                </a:solidFill>
              </a:rPr>
            </a:br>
            <a:endParaRPr lang="de-DE" dirty="0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857545" y="1165225"/>
            <a:ext cx="8126413" cy="53558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588" lvl="0" indent="0">
              <a:buNone/>
            </a:pPr>
            <a:r>
              <a:rPr lang="de-DE" dirty="0" smtClean="0"/>
              <a:t>Zunehmend Feldbusschnittstellen</a:t>
            </a:r>
            <a:endParaRPr lang="de-DE" sz="2400" dirty="0" smtClean="0"/>
          </a:p>
          <a:p>
            <a:pPr marL="0" lvl="1" indent="0" eaLnBrk="0" hangingPunct="0">
              <a:buClr>
                <a:srgbClr val="0066AE"/>
              </a:buClr>
              <a:buSzPct val="90000"/>
              <a:buNone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4862990" y="2078850"/>
            <a:ext cx="4365485" cy="281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</a:pPr>
            <a:r>
              <a:rPr lang="de-DE" sz="2000" dirty="0" smtClean="0">
                <a:solidFill>
                  <a:srgbClr val="555555"/>
                </a:solidFill>
              </a:rPr>
              <a:t>Traditionelle Methode: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555555"/>
                </a:solidFill>
              </a:rPr>
              <a:t>Anbindung über I/O (Kupfer)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</a:pPr>
            <a:endParaRPr lang="de-DE" sz="2000" dirty="0" smtClean="0">
              <a:solidFill>
                <a:srgbClr val="555555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</a:pPr>
            <a:r>
              <a:rPr lang="de-DE" sz="2000" dirty="0" smtClean="0">
                <a:solidFill>
                  <a:srgbClr val="555555"/>
                </a:solidFill>
              </a:rPr>
              <a:t>Intelligente Sensoren: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2000" dirty="0" smtClean="0">
                <a:solidFill>
                  <a:srgbClr val="555555"/>
                </a:solidFill>
              </a:rPr>
              <a:t>eigener Feldbus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E2001A"/>
              </a:buClr>
              <a:buFont typeface="Arial"/>
              <a:buChar char="•"/>
            </a:pPr>
            <a:r>
              <a:rPr lang="de-DE" sz="2000" dirty="0">
                <a:solidFill>
                  <a:srgbClr val="555555"/>
                </a:solidFill>
              </a:rPr>
              <a:t>g</a:t>
            </a:r>
            <a:r>
              <a:rPr lang="de-DE" sz="2000" dirty="0" smtClean="0">
                <a:solidFill>
                  <a:srgbClr val="555555"/>
                </a:solidFill>
              </a:rPr>
              <a:t>gf. autonome Energieversorgung</a:t>
            </a:r>
            <a:endParaRPr lang="de-DE" sz="2000" dirty="0">
              <a:solidFill>
                <a:srgbClr val="555555"/>
              </a:solidFill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172580" y="2303875"/>
            <a:ext cx="2242749" cy="3523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Messen / Steuern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Gerade Verbindung 9"/>
          <p:cNvCxnSpPr>
            <a:endCxn id="25" idx="0"/>
          </p:cNvCxnSpPr>
          <p:nvPr/>
        </p:nvCxnSpPr>
        <p:spPr bwMode="auto">
          <a:xfrm flipH="1">
            <a:off x="1406981" y="3365109"/>
            <a:ext cx="4631" cy="9189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1500065" y="3366110"/>
            <a:ext cx="0" cy="21051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>
            <a:off x="1586713" y="3366110"/>
            <a:ext cx="0" cy="21051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>
            <a:off x="1675166" y="3367113"/>
            <a:ext cx="0" cy="21051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/>
        </p:nvCxnSpPr>
        <p:spPr bwMode="auto">
          <a:xfrm flipV="1">
            <a:off x="2218221" y="1943836"/>
            <a:ext cx="3329" cy="360040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 flipV="1">
            <a:off x="1416357" y="2618910"/>
            <a:ext cx="1" cy="585064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hteck 15"/>
          <p:cNvSpPr/>
          <p:nvPr/>
        </p:nvSpPr>
        <p:spPr bwMode="auto">
          <a:xfrm>
            <a:off x="1123824" y="3023955"/>
            <a:ext cx="870939" cy="3523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RTU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lipse 189"/>
          <p:cNvSpPr/>
          <p:nvPr/>
        </p:nvSpPr>
        <p:spPr bwMode="auto">
          <a:xfrm>
            <a:off x="1925689" y="2168862"/>
            <a:ext cx="581636" cy="218113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297705" y="3248980"/>
            <a:ext cx="12151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 defTabSz="822325"/>
            <a:r>
              <a:rPr lang="en-US" sz="1600" dirty="0" err="1" smtClean="0">
                <a:cs typeface="Arial" charset="0"/>
              </a:rPr>
              <a:t>Feldbus</a:t>
            </a:r>
            <a:endParaRPr lang="en-US" sz="1600" dirty="0">
              <a:cs typeface="Arial" charset="0"/>
              <a:sym typeface="Arial" charset="0"/>
            </a:endParaRPr>
          </a:p>
        </p:txBody>
      </p:sp>
      <p:cxnSp>
        <p:nvCxnSpPr>
          <p:cNvPr id="19" name="Gerade Verbindung 18"/>
          <p:cNvCxnSpPr>
            <a:stCxn id="23" idx="0"/>
          </p:cNvCxnSpPr>
          <p:nvPr/>
        </p:nvCxnSpPr>
        <p:spPr bwMode="auto">
          <a:xfrm flipH="1" flipV="1">
            <a:off x="2297284" y="2798932"/>
            <a:ext cx="9958" cy="1305143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>
            <a:stCxn id="24" idx="0"/>
          </p:cNvCxnSpPr>
          <p:nvPr/>
        </p:nvCxnSpPr>
        <p:spPr bwMode="auto">
          <a:xfrm flipH="1" flipV="1">
            <a:off x="3174881" y="2798932"/>
            <a:ext cx="9959" cy="1305143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hteck 20"/>
          <p:cNvSpPr/>
          <p:nvPr/>
        </p:nvSpPr>
        <p:spPr bwMode="auto">
          <a:xfrm>
            <a:off x="1870158" y="4284094"/>
            <a:ext cx="828842" cy="3523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Sensor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2747755" y="4284094"/>
            <a:ext cx="828842" cy="3523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Sensor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Ellipse 198"/>
          <p:cNvSpPr/>
          <p:nvPr/>
        </p:nvSpPr>
        <p:spPr bwMode="auto">
          <a:xfrm>
            <a:off x="2016424" y="4104075"/>
            <a:ext cx="581636" cy="218113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Ellipse 199"/>
          <p:cNvSpPr/>
          <p:nvPr/>
        </p:nvSpPr>
        <p:spPr bwMode="auto">
          <a:xfrm>
            <a:off x="2894022" y="4104075"/>
            <a:ext cx="581636" cy="218113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992560" y="4284095"/>
            <a:ext cx="828842" cy="3523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Sensor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Ellipse 210"/>
          <p:cNvSpPr/>
          <p:nvPr/>
        </p:nvSpPr>
        <p:spPr bwMode="auto">
          <a:xfrm>
            <a:off x="2001422" y="2573906"/>
            <a:ext cx="581636" cy="218113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Ellipse 211"/>
          <p:cNvSpPr/>
          <p:nvPr/>
        </p:nvSpPr>
        <p:spPr bwMode="auto">
          <a:xfrm>
            <a:off x="2879020" y="2573906"/>
            <a:ext cx="581636" cy="218113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Ellipse 213"/>
          <p:cNvSpPr/>
          <p:nvPr/>
        </p:nvSpPr>
        <p:spPr bwMode="auto">
          <a:xfrm>
            <a:off x="1123825" y="2888941"/>
            <a:ext cx="581636" cy="218113"/>
          </a:xfrm>
          <a:prstGeom prst="ellipse">
            <a:avLst/>
          </a:prstGeom>
          <a:solidFill>
            <a:srgbClr val="CCFF99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Ellipse 215"/>
          <p:cNvSpPr/>
          <p:nvPr/>
        </p:nvSpPr>
        <p:spPr bwMode="auto">
          <a:xfrm>
            <a:off x="1123825" y="2573906"/>
            <a:ext cx="581636" cy="218113"/>
          </a:xfrm>
          <a:prstGeom prst="ellipse">
            <a:avLst/>
          </a:prstGeom>
          <a:solidFill>
            <a:srgbClr val="CCFF99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1397605" y="3699030"/>
            <a:ext cx="1125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 defTabSz="822325"/>
            <a:r>
              <a:rPr lang="en-US" sz="1600" dirty="0" err="1" smtClean="0">
                <a:cs typeface="Arial" charset="0"/>
              </a:rPr>
              <a:t>Kupfer</a:t>
            </a:r>
            <a:endParaRPr lang="en-US" sz="1600" dirty="0">
              <a:cs typeface="Arial" charset="0"/>
              <a:sym typeface="Arial" charset="0"/>
            </a:endParaRP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7565" y="5229200"/>
            <a:ext cx="513873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727975" y="6354325"/>
            <a:ext cx="374173" cy="279400"/>
          </a:xfrm>
          <a:prstGeom prst="rect">
            <a:avLst/>
          </a:prstGeom>
        </p:spPr>
        <p:txBody>
          <a:bodyPr/>
          <a:lstStyle/>
          <a:p>
            <a:fld id="{43D6280E-394E-4341-896C-35DB9E220FB5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27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BFBFBF"/>
      </a:folHlink>
    </a:clrScheme>
    <a:fontScheme name="Leere Präsentatio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413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413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1017</Words>
  <Characters>0</Characters>
  <Application>Microsoft Macintosh PowerPoint</Application>
  <PresentationFormat>A4-Papier (210x297 mm)</PresentationFormat>
  <Lines>0</Lines>
  <Paragraphs>290</Paragraphs>
  <Slides>25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Leere Präsentation</vt:lpstr>
      <vt:lpstr>Energietechnik  Teil 4 – Energieinformationstechnik </vt:lpstr>
      <vt:lpstr>Inhalt</vt:lpstr>
      <vt:lpstr>Übersicht </vt:lpstr>
      <vt:lpstr>Inhalt</vt:lpstr>
      <vt:lpstr>Aufbau der Informationssysteme</vt:lpstr>
      <vt:lpstr>Beschreibung der Systeme </vt:lpstr>
      <vt:lpstr>Elektrische Schaltanlagen</vt:lpstr>
      <vt:lpstr>Netztopologien</vt:lpstr>
      <vt:lpstr>Anbindung von Sensoren </vt:lpstr>
      <vt:lpstr>Inhalt</vt:lpstr>
      <vt:lpstr>Entwicklung der Automatisierungstechnik in Schaltanlagen</vt:lpstr>
      <vt:lpstr>Automatisierungstechnik </vt:lpstr>
      <vt:lpstr>Ebenen der Steuerung - Automatisierungstechnik </vt:lpstr>
      <vt:lpstr>Verwendung von Datenmodellen </vt:lpstr>
      <vt:lpstr>Werkzeuge und Methoden </vt:lpstr>
      <vt:lpstr>Software und Systeme entwickeln </vt:lpstr>
      <vt:lpstr>Inhalt</vt:lpstr>
      <vt:lpstr>Normatives Umfeld</vt:lpstr>
      <vt:lpstr>IEC 60870-5 </vt:lpstr>
      <vt:lpstr>IEC61850</vt:lpstr>
      <vt:lpstr>IEC61850 Klassen</vt:lpstr>
      <vt:lpstr>IEC61850 und IEC61970 CIM</vt:lpstr>
      <vt:lpstr>IEC 61970 Common Information Model</vt:lpstr>
      <vt:lpstr>CAN in Automation und IEC61850</vt:lpstr>
      <vt:lpstr>Energietechnik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Stephan Rupp</dc:creator>
  <cp:keywords/>
  <dc:description/>
  <cp:lastModifiedBy>Stephan Rupp</cp:lastModifiedBy>
  <cp:revision>289</cp:revision>
  <cp:lastPrinted>2014-09-18T16:48:30Z</cp:lastPrinted>
  <dcterms:modified xsi:type="dcterms:W3CDTF">2014-09-18T16:48:52Z</dcterms:modified>
  <cp:category/>
</cp:coreProperties>
</file>